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3" r:id="rId4"/>
    <p:sldId id="268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1"/>
    <p:restoredTop sz="96405"/>
  </p:normalViewPr>
  <p:slideViewPr>
    <p:cSldViewPr snapToGrid="0">
      <p:cViewPr varScale="1">
        <p:scale>
          <a:sx n="98" d="100"/>
          <a:sy n="98" d="100"/>
        </p:scale>
        <p:origin x="9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A9B66-1598-101C-1940-6C09433F8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23936-D777-0D76-E0B0-F46DA9E80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9E889-8BBB-4E5C-4AAD-CCDD695C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806A-81C2-8A4D-825B-AE9BC76DF878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F4C5C-9210-9F08-AA5B-52A21431D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84F5A-77B0-0DC9-AB61-2255F2ECC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21-7EA8-4045-9B47-51A5C143F5A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8593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A879-D05C-BE3A-0C13-31787C603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6F0C2-E992-690E-6186-78EF6748E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0AAD0-DA3C-3B1F-E152-3DFB711CA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806A-81C2-8A4D-825B-AE9BC76DF878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4298F-9DE4-00FE-E422-C9C12108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07509-8DE2-1159-8A99-3822C3074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21-7EA8-4045-9B47-51A5C143F5A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7571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1EF5DF-D241-D140-18C6-2F3CE9327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ACF894-F293-E663-439B-F009A521E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CCA8B-3102-297A-361A-A54BB87A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806A-81C2-8A4D-825B-AE9BC76DF878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FAE5F-29AA-B755-2DD9-959C60847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9AAD1-A707-39E4-C09F-21D57B62B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21-7EA8-4045-9B47-51A5C143F5A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18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C28A-3879-1B26-4D1D-782273F3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2D38D-E68A-5F5B-17E3-67481FFD0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0EE1A-6647-39B2-A5D5-1CD36E4C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806A-81C2-8A4D-825B-AE9BC76DF878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CE0BA-BCA4-4AC8-4000-41BA30929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6C718-6334-4B33-627A-6EC0F35B2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21-7EA8-4045-9B47-51A5C143F5A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3887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5FA53-64CC-CCC5-94C6-7A71289C8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16C7D-7AA3-E2FD-E76A-99B3A206A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4DEE1-A0F2-DA0F-76ED-818788A4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806A-81C2-8A4D-825B-AE9BC76DF878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9CE07-8EFA-BF4B-A027-389FECE7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276B1-36AC-8D3B-C90E-7CC9DEF4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21-7EA8-4045-9B47-51A5C143F5A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83761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9359-A392-1745-4B1F-7197AAD0F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76097-9AF6-C836-8BDB-4F6C2757E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315C4-84D2-E931-C4E9-24DCD6A38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DF119-A323-9FDE-C7A2-73EE82E0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806A-81C2-8A4D-825B-AE9BC76DF878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9DEC8-2DAD-ED3D-7B53-4C88B23D1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C3FF8-0D22-12BB-62F8-EAFA8234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21-7EA8-4045-9B47-51A5C143F5A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06762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D24CA-DA0A-B23E-A25C-D610B01A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3F48F-3DC4-0C9E-8CD6-B8CF4B2EF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FD783C-54BB-B262-D916-948C192FA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5D61B5-28CF-FB4C-9529-A52513062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BD478E-9584-7486-09B7-4469577CA7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C676C4-B3E4-DF37-37FC-1322F2A80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806A-81C2-8A4D-825B-AE9BC76DF878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D426A-F8C7-C389-68FC-C1F928F9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693846-394A-FCA4-CF50-533262D7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21-7EA8-4045-9B47-51A5C143F5A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5057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5855-95F8-D3A5-3DDE-C4CAE234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B08F46-AA03-F946-2E00-EC98C96F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806A-81C2-8A4D-825B-AE9BC76DF878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06B14-B855-B90B-0B11-EA5FFE166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11B4E-92F0-D77E-CB66-FCF2BE8A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21-7EA8-4045-9B47-51A5C143F5A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3063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D0667-B93F-9036-3B50-E8AE9881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806A-81C2-8A4D-825B-AE9BC76DF878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FE87BD-0B66-06DB-85B8-B159390CF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FE133-276D-0534-D51B-45EA0EAD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21-7EA8-4045-9B47-51A5C143F5A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4902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065E8-AD1C-B7E3-AD4A-8328547F1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D89F6-7344-4A78-1A09-2E0394A1E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21EBD-4713-3183-BDEB-7555D149E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FCFEE-918D-C659-5BE5-614B67702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806A-81C2-8A4D-825B-AE9BC76DF878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D1CAF-49BE-1547-EAD5-574A4BD4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0C7B4-A20F-6188-739B-D6117C967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21-7EA8-4045-9B47-51A5C143F5A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81390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9C263-BD6E-F7CC-29F9-F2BC40EE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8B1E9E-DEAE-FDF8-DAF5-A42A76BBAB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0C7BA-7D85-D52E-EC65-80167BA21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49837-1F8C-04D7-8429-C1F13180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806A-81C2-8A4D-825B-AE9BC76DF878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9D6D9-4C45-40EC-1F4F-9BA242054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0C5C5-C326-78B3-5CDD-FE7AD96AC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B21-7EA8-4045-9B47-51A5C143F5A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1091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1012BE-FDA5-E14A-1C0F-C669DD226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B165D-96E5-7EC7-01A9-91A497DCB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20704-B311-7910-43DA-27B1985FF2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2806A-81C2-8A4D-825B-AE9BC76DF878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F1EB4-FFA4-6216-5B3A-CD55CC93FF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8687F-D192-7A89-472B-3B8CC167D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7B21-7EA8-4045-9B47-51A5C143F5A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216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A5794-8948-DC42-F48C-2DC709D9E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972" y="369871"/>
            <a:ext cx="9144000" cy="267813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Ηθική &amp; Πολιτική </a:t>
            </a:r>
            <a:br>
              <a:rPr lang="el-GR" dirty="0"/>
            </a:br>
            <a:r>
              <a:rPr lang="el-GR" dirty="0"/>
              <a:t>της Τεχνητής Νοημοσύνης </a:t>
            </a:r>
            <a:br>
              <a:rPr lang="el-GR" dirty="0"/>
            </a:br>
            <a:r>
              <a:rPr lang="el-GR" dirty="0"/>
              <a:t>4.1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A35C5-8FE2-6D65-5940-CCF29DC40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1972" y="3427395"/>
            <a:ext cx="9144000" cy="1873992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 ΠΡΟΓΡΑΜΜΑ «ΤΑΛΩΣ»</a:t>
            </a:r>
          </a:p>
          <a:p>
            <a:r>
              <a:rPr lang="en-GB" b="1" dirty="0">
                <a:hlinkClick r:id="rId2"/>
              </a:rPr>
              <a:t>https://talos-ai4ssh.uoc.gr/</a:t>
            </a:r>
            <a:endParaRPr lang="el-GR" b="1" dirty="0"/>
          </a:p>
          <a:p>
            <a:endParaRPr lang="el-GR" b="1" dirty="0"/>
          </a:p>
          <a:p>
            <a:r>
              <a:rPr lang="el-GR" dirty="0"/>
              <a:t>Δρ. Νίκος </a:t>
            </a:r>
            <a:r>
              <a:rPr lang="el-GR" dirty="0" err="1"/>
              <a:t>Ερηνάκης</a:t>
            </a:r>
            <a:r>
              <a:rPr lang="el-GR" dirty="0"/>
              <a:t> </a:t>
            </a:r>
          </a:p>
          <a:p>
            <a:r>
              <a:rPr lang="el-GR" dirty="0"/>
              <a:t>Επίκουρος Καθηγητής Κοινωνικής &amp; Πολιτικής Φιλοσοφίας και Φιλοσοφίας του Πολιτισμού </a:t>
            </a:r>
          </a:p>
          <a:p>
            <a:r>
              <a:rPr lang="el-GR" dirty="0"/>
              <a:t>Πανεπιστήμιο Κρήτης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8E7DF9D7-EBF7-ADBB-0771-B191AAD01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6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2384-8D3C-222C-B9BA-21E55079E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379723" cy="1325563"/>
          </a:xfrm>
        </p:spPr>
        <p:txBody>
          <a:bodyPr/>
          <a:lstStyle/>
          <a:p>
            <a:r>
              <a:rPr lang="el-GR" dirty="0"/>
              <a:t>Αυτονομία &amp; Ελευθερία στην ΤΝ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216D7-753D-0968-19BB-2387C211B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6379723" cy="5391047"/>
          </a:xfrm>
        </p:spPr>
        <p:txBody>
          <a:bodyPr>
            <a:normAutofit fontScale="77500" lnSpcReduction="20000"/>
          </a:bodyPr>
          <a:lstStyle/>
          <a:p>
            <a:endParaRPr lang="el-GR" dirty="0"/>
          </a:p>
          <a:p>
            <a:r>
              <a:rPr lang="el-GR" dirty="0"/>
              <a:t>Η ηθική ευθύνη απαιτεί ηθική αυτονομία και την ικανότητα αξιολόγησης των συνεπειών των πράξεων. Ηθική αυτονομία σημαίνει την δυνατότητα του προσώπου να υιοθετεί τον ηθικό κώδικα με αυτόβουλο τρόπο. </a:t>
            </a:r>
          </a:p>
          <a:p>
            <a:r>
              <a:rPr lang="el-GR" dirty="0"/>
              <a:t>Δηλαδή, την ικανότητα να διαμορφώνει ως πρόσωπο τον εαυτό του χωρίς χειραγώγηση από άλλους και την ικανότητα να ενεργεί, χωρίς εξωτερικούς ή εσωτερικούς περιορισμούς.</a:t>
            </a:r>
          </a:p>
          <a:p>
            <a:r>
              <a:rPr lang="el-GR" dirty="0"/>
              <a:t>Να εξασφαλίζει τη γνησιότητα των στάσεων και επιθυμιών (αξίες, συναισθήματα κ.λπ.) που το κινούν να δράσει.</a:t>
            </a:r>
          </a:p>
          <a:p>
            <a:r>
              <a:rPr lang="el-GR" dirty="0"/>
              <a:t>Να χαρακτηρίζεται από επαρκείς γνωστικές δεξιότητες, να είναι σε θέση να αξιολογεί, να προβλέπει και να συγκρίνει τις συνέπειες των </a:t>
            </a:r>
            <a:r>
              <a:rPr lang="el-GR" dirty="0" err="1"/>
              <a:t>πράξεών</a:t>
            </a:r>
            <a:r>
              <a:rPr lang="el-GR" dirty="0"/>
              <a:t> του και να εκτιμά τα κίνητρα που οδηγούν στη δράση, χρησιμοποιώντας ηθικά κριτήρια.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7FDCA459-06C3-2BF5-ED08-DC74FDE93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18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F9D77-1D98-33CC-4151-6DB1D6C8A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136532" cy="1325563"/>
          </a:xfrm>
        </p:spPr>
        <p:txBody>
          <a:bodyPr/>
          <a:lstStyle/>
          <a:p>
            <a:r>
              <a:rPr lang="el-GR" dirty="0"/>
              <a:t>Αυθεντικότητα &amp; Δημιουργικότητα στην ΤΝ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7AFF6-8326-3E08-2701-891BF6FEE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33417" cy="4351338"/>
          </a:xfrm>
        </p:spPr>
        <p:txBody>
          <a:bodyPr>
            <a:normAutofit fontScale="85000" lnSpcReduction="10000"/>
          </a:bodyPr>
          <a:lstStyle/>
          <a:p>
            <a:endParaRPr lang="el-GR" sz="1900" dirty="0"/>
          </a:p>
          <a:p>
            <a:r>
              <a:rPr lang="el-GR" sz="1900" dirty="0"/>
              <a:t>Πώς μπορεί να οριστεί η ανθρώπινη </a:t>
            </a:r>
            <a:r>
              <a:rPr lang="el-GR" sz="1900" dirty="0">
                <a:effectLst/>
              </a:rPr>
              <a:t>δημιουργικότητα </a:t>
            </a:r>
            <a:r>
              <a:rPr lang="el-GR" sz="1900" dirty="0"/>
              <a:t>και πώς η α</a:t>
            </a:r>
            <a:r>
              <a:rPr lang="el-GR" sz="1900" dirty="0">
                <a:effectLst/>
              </a:rPr>
              <a:t>υθεντικότητα; </a:t>
            </a:r>
          </a:p>
          <a:p>
            <a:r>
              <a:rPr lang="el-GR" sz="1900" dirty="0"/>
              <a:t>Θα μπορούσε να υπάρξει τεχνητή δημιουργικότητα και, αν ναι, τότε και τεχνητή αυθεντικότητα;</a:t>
            </a:r>
          </a:p>
          <a:p>
            <a:r>
              <a:rPr lang="el-GR" sz="1900" dirty="0">
                <a:effectLst/>
              </a:rPr>
              <a:t>Συγκλίσεις και αποκλίσεις ανάμεσα στη φυσική και κοινωνική ανθρώπινη πραγματικότητα και στην ψηφιακή (</a:t>
            </a:r>
            <a:r>
              <a:rPr lang="el-GR" sz="1900" dirty="0" err="1">
                <a:effectLst/>
              </a:rPr>
              <a:t>υπερ</a:t>
            </a:r>
            <a:r>
              <a:rPr lang="el-GR" sz="1900" dirty="0">
                <a:effectLst/>
              </a:rPr>
              <a:t>)πραγματικότητα της ΤΝ.</a:t>
            </a:r>
            <a:endParaRPr lang="el-GR" sz="1900" dirty="0"/>
          </a:p>
          <a:p>
            <a:pPr algn="l"/>
            <a:r>
              <a:rPr lang="el-GR" sz="1900" dirty="0"/>
              <a:t>Παραδείγματα: α) των Παραγωγικών </a:t>
            </a:r>
            <a:r>
              <a:rPr lang="el-GR" sz="1900" dirty="0" err="1"/>
              <a:t>Προεκπαιδευμένων</a:t>
            </a:r>
            <a:r>
              <a:rPr lang="el-GR" sz="1900" dirty="0"/>
              <a:t> Μετασχηματιστών (</a:t>
            </a:r>
            <a:r>
              <a:rPr lang="en-US" sz="1900" dirty="0" err="1"/>
              <a:t>ChatGPT</a:t>
            </a:r>
            <a:r>
              <a:rPr lang="en-US" sz="1900" dirty="0"/>
              <a:t>)</a:t>
            </a:r>
            <a:r>
              <a:rPr lang="el-GR" sz="1900" dirty="0"/>
              <a:t> που λειτουργούν βάσει Μεγάλων</a:t>
            </a:r>
            <a:r>
              <a:rPr lang="en-US" sz="1900" dirty="0"/>
              <a:t> </a:t>
            </a:r>
            <a:r>
              <a:rPr lang="el-GR" sz="1900" dirty="0"/>
              <a:t>Προγνωστικών Γλωσσικών Μοντέλων </a:t>
            </a:r>
            <a:r>
              <a:rPr lang="en-US" sz="1900" dirty="0"/>
              <a:t>(LLM)</a:t>
            </a:r>
            <a:r>
              <a:rPr lang="el-GR" sz="1900" dirty="0"/>
              <a:t> και</a:t>
            </a:r>
          </a:p>
          <a:p>
            <a:pPr algn="l"/>
            <a:r>
              <a:rPr lang="el-GR" sz="1900" dirty="0"/>
              <a:t>β) των </a:t>
            </a:r>
            <a:r>
              <a:rPr lang="en-US" sz="1900" dirty="0"/>
              <a:t>Deepfakes </a:t>
            </a:r>
            <a:r>
              <a:rPr lang="el-GR" sz="1900" dirty="0"/>
              <a:t>που λειτουργούν με βάση τ</a:t>
            </a:r>
            <a:r>
              <a:rPr lang="el-GR" sz="1900" i="0" dirty="0">
                <a:effectLst/>
              </a:rPr>
              <a:t>α Παραγωγικά Ανταγωνιστικά Δίκτυα (ΠΑΔ), τα οποία είναι μια κατηγορία μοντέλων μηχανικής μάθησης που αποτελούνται από δύο </a:t>
            </a:r>
            <a:r>
              <a:rPr lang="el-GR" sz="1900" i="0" dirty="0" err="1">
                <a:effectLst/>
              </a:rPr>
              <a:t>νευρωνικά</a:t>
            </a:r>
            <a:r>
              <a:rPr lang="el-GR" sz="1900" i="0" dirty="0">
                <a:effectLst/>
              </a:rPr>
              <a:t> δίκτυα, το παραγωγικό δίκτυο και το διαχωριστικό δίκτυο, τα οποία εκπαιδεύονται μαζί με ανταγωνιστικό τρόπο </a:t>
            </a:r>
            <a:r>
              <a:rPr lang="en-GB" sz="1900" i="0" dirty="0">
                <a:effectLst/>
              </a:rPr>
              <a:t>(GANs)</a:t>
            </a:r>
            <a:r>
              <a:rPr lang="el-GR" sz="1900" i="0" dirty="0">
                <a:effectLst/>
              </a:rPr>
              <a:t>.</a:t>
            </a:r>
            <a:endParaRPr lang="en-GR" sz="1900" dirty="0"/>
          </a:p>
          <a:p>
            <a:pPr marL="0" indent="0">
              <a:buNone/>
            </a:pP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F0D14CD-4951-5815-AE64-6D89E02EB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60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9BAD2-EA81-9B76-5FCE-E674BB956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477000" cy="1325563"/>
          </a:xfrm>
        </p:spPr>
        <p:txBody>
          <a:bodyPr/>
          <a:lstStyle/>
          <a:p>
            <a:r>
              <a:rPr lang="el-GR" dirty="0"/>
              <a:t>Εργασιακή δεοντολογία &amp; ΤΝ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B50EB-F1AA-B4A3-BC07-43EACD4FF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791"/>
            <a:ext cx="6477000" cy="45621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Εκτόπιση θέσεων εργασίας: Επιπτώσεις της αυτοματοποίησης σε διάφορους κλάδους.</a:t>
            </a:r>
          </a:p>
          <a:p>
            <a:r>
              <a:rPr lang="el-GR" dirty="0"/>
              <a:t>Ενίσχυση ή μετάβαση και όχι αντικατάσταση ή περιθωριοποίηση: Ενθάρρυνση της τεχνητής νοημοσύνης να συμπληρώνει την ανθρώπινη εργασία, να υποκαθιστά τις μηχανιστικές μορφές εργασίας ώστε οι άνθρωποι να επικεντρώνονται στις δημιουργικές.</a:t>
            </a:r>
          </a:p>
          <a:p>
            <a:r>
              <a:rPr lang="el-GR" dirty="0"/>
              <a:t>Ηθικές εκτιμήσεις: Διασφάλιση δίκαιων μεταβάσεων για τους επηρεαζόμενους εργαζόμενους.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69058B9-7143-7437-9508-06D9168E8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099139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36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345</Words>
  <Application>Microsoft Office PowerPoint</Application>
  <PresentationFormat>Ευρεία οθόνη</PresentationFormat>
  <Paragraphs>25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Ηθική &amp; Πολιτική  της Τεχνητής Νοημοσύνης  4.1</vt:lpstr>
      <vt:lpstr>Αυτονομία &amp; Ελευθερία στην ΤΝ</vt:lpstr>
      <vt:lpstr>Αυθεντικότητα &amp; Δημιουργικότητα στην ΤΝ</vt:lpstr>
      <vt:lpstr>Εργασιακή δεοντολογία &amp; ΤΝ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Τεχνητή Νοημοσύνη  &amp;  Ηθική 4.1</dc:title>
  <dc:creator>Microsoft Office User</dc:creator>
  <cp:lastModifiedBy>valia aggelaki</cp:lastModifiedBy>
  <cp:revision>12</cp:revision>
  <dcterms:created xsi:type="dcterms:W3CDTF">2024-11-09T13:02:40Z</dcterms:created>
  <dcterms:modified xsi:type="dcterms:W3CDTF">2025-03-04T11:17:15Z</dcterms:modified>
</cp:coreProperties>
</file>