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97" d="100"/>
          <a:sy n="97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5893-F041-6502-F13C-CC846289C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A732E-7A26-17C9-1399-9DA1A9BC0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7B2A-C709-7FFF-B3CA-E1288FC2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E2F8-94A7-CFC4-D38E-A37797F7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46835-41E3-81F9-2BB7-1749B148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1837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E8AB-21D5-AB5E-7CBE-85ADFCC9D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A4A70-5EFF-11AC-C3B8-BE6169176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9000-9F2E-FC55-24E9-5DD95657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16E23-4CCA-FCF8-872C-38FD6EEF6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58B70-E4CB-8692-A2EC-DE07775C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06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F63B8-EBE2-FCCA-495A-DD4ED4365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36FBF-406A-9B5B-5CD9-CFCF66EF3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83E77-60DE-364D-65BB-D81DA293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253F4-A9F4-C854-F0F5-B514BFE7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4B79-6A7C-5E47-72D2-F891B33F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9793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29E49-FB5A-C50F-E65F-976E38F38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6ECB-9000-231F-B72C-1E0948F7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268FE-666E-43A6-14C8-AB073920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14C90-63AC-A0A4-89F9-70ABD8DD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23F4B-77F5-F16E-E380-52411408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3092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B5D9-D4D2-CBA1-A5E2-2E4EEB55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04507-9CE9-CF5B-0A39-4C780B9AD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7639F-AFF0-CE6D-7607-98CF6B64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C7559-6E9C-0E87-5403-64EE98FF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A9B24-CFC7-07B1-78B8-3853D35E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5961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A18BC-FF2B-BFFE-6D33-9D2E447A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12C9-C01E-3177-D71D-B326DC909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206AA-9A6D-4B1C-E1A1-CB66DBFBC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5BF4D-70CF-0C69-F0D8-01A1FCF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19C11-D2E6-8721-FC94-3138E513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75DA-0EF8-78B2-881D-A252201C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921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97B7-E62D-D56B-80C8-6D5EA4FB4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C9BA4-6883-B7BB-AB51-38DF66C36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E5EE5-896A-68DA-0DAB-039BDF973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98A2E-2A39-2756-C9F3-758C6A2DD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C6667-27AA-81EC-03D8-41B57372B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F54B9-FB6A-263D-57D8-32B3668B4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48026-A550-996A-2A85-80C68041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E67C5-3E79-E904-CE94-51FF765A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158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07BE-A43A-E526-094B-5DAF7AB3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1D1B4-8219-D354-A1D5-A435781F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D9996-8B78-171F-4FC2-E9A9259F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E25F3-E257-4F11-BA56-DE643A38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117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B5C6CE-B949-B0E6-06CA-970C8183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81AB6-725A-CBBA-C3FF-10875E5D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AD24-C39D-B33D-F174-1950AAA0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350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BE58-187B-021B-BF32-7AE2637E2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D752-10EB-EBA7-D9B0-678005EDC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6B229-5673-520E-5BE8-D47EDDD2A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BADFB-E591-A865-C50C-E8A79821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A57BA-F7B4-E4A5-6DA1-C70631D7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FE86-B11C-32E5-EBDC-AC5376EE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0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E560-C95C-BD3E-C0AB-BA68C2AE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02A5D-69BC-0D09-8F4D-DC311711E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DBDB6-5349-651E-51AA-5214EBB96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097DA-A7D5-B0C3-6B6B-C7F2D3D4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EA600-645B-F2A1-8E6B-3F15E40C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EC864-A98A-649A-E5F6-7BB5A777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16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56C654-EA0A-1365-1D6F-950D8A5EE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DA2C-7599-3B41-8265-B8C8F4A8D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F1E2E-DD29-80EB-2EA2-40685445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068E-6AC3-1441-8EFE-C56777192BBB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C6EC-B91F-F292-4BB4-26E560141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239A3-DD8E-3313-D6B2-A5B8FBB0D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DE07C-101B-8D4A-A49F-0C063D1243C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9097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472" y="141271"/>
            <a:ext cx="9144000" cy="288768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1.3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472" y="3429000"/>
            <a:ext cx="9144000" cy="1939369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8117901-FE3C-3F11-A134-4A2532217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4612" y="6122192"/>
            <a:ext cx="4247388" cy="7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2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7593-83B8-CA05-D216-DEDB564E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27970" cy="1325563"/>
          </a:xfrm>
        </p:spPr>
        <p:txBody>
          <a:bodyPr/>
          <a:lstStyle/>
          <a:p>
            <a:r>
              <a:rPr lang="el-GR" dirty="0"/>
              <a:t>Οι 5 ηθικές αρχές της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B328D-E068-7E9E-3FC1-B2C3AD450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730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Σύμφωνα με την επικρατέστερη σχετική μελέτη (</a:t>
            </a:r>
            <a:r>
              <a:rPr lang="en-GB" dirty="0"/>
              <a:t>Jobin et al. 2019), </a:t>
            </a:r>
            <a:r>
              <a:rPr lang="el-GR" dirty="0"/>
              <a:t>η ηθική της τεχνητής νοημοσύνης συγκλίνει σε ένα σύνολο πέντε αρχών: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Προστασία ή/και μη-βλαπτικότητα</a:t>
            </a:r>
            <a:endParaRPr lang="en-GB" dirty="0"/>
          </a:p>
          <a:p>
            <a:r>
              <a:rPr lang="el-GR" dirty="0"/>
              <a:t>Ευθύνη ή/και υπευθυνότητα</a:t>
            </a:r>
          </a:p>
          <a:p>
            <a:r>
              <a:rPr lang="el-GR" dirty="0"/>
              <a:t>Διαφάνεια και </a:t>
            </a:r>
            <a:r>
              <a:rPr lang="el-GR" dirty="0" err="1"/>
              <a:t>επεξηγηματικότητα</a:t>
            </a:r>
            <a:endParaRPr lang="el-GR" dirty="0"/>
          </a:p>
          <a:p>
            <a:r>
              <a:rPr lang="el-GR" dirty="0"/>
              <a:t>Δικαιοσύνη και αμεροληψία</a:t>
            </a:r>
          </a:p>
          <a:p>
            <a:r>
              <a:rPr lang="el-GR" dirty="0"/>
              <a:t>Σεβασμός των ανθρωπίνων δικαιωμάτων, λ.χ. προσωπικές ελευθερίες, </a:t>
            </a:r>
            <a:r>
              <a:rPr lang="el-GR" dirty="0" err="1"/>
              <a:t>ιδιωτικότητα</a:t>
            </a:r>
            <a:r>
              <a:rPr lang="el-GR" dirty="0"/>
              <a:t>, ασφάλεια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B9EF66B-E744-329A-6BDA-F56D781A7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3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28E6-FDB2-C8CC-A7C1-17A541E7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18634" cy="1595755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Διαφορετικά ερωτήματα για διαφορετικές αξίες</a:t>
            </a:r>
            <a:br>
              <a:rPr lang="el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10287-FB18-C672-87E4-E4A4108E0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8723"/>
            <a:ext cx="6515911" cy="4572000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dirty="0"/>
              <a:t>Πρέπει να χρησιμοποιούμε την ΤΝ για καλό ή για να μην προκαλούμε βλάβη; (η αρχή της ωφέλειας/μη ωφέλειας)</a:t>
            </a:r>
          </a:p>
          <a:p>
            <a:r>
              <a:rPr lang="el-GR" dirty="0"/>
              <a:t>Ποιος πρέπει να κατηγορείται όταν η ΤΝ προκαλεί βλάβη; (η αρχή της λογοδοσίας)</a:t>
            </a:r>
          </a:p>
          <a:p>
            <a:r>
              <a:rPr lang="el-GR" dirty="0"/>
              <a:t>Θα πρέπει να κατανοήσουμε τι είναι η ΤΝ και γιατί κάνει ό,τι κάνει; (η αρχή της διαφάνειας)</a:t>
            </a:r>
          </a:p>
          <a:p>
            <a:r>
              <a:rPr lang="el-GR" dirty="0"/>
              <a:t>Θα πρέπει η ΤΝ να είναι δίκαιη και να μην κάνει διακρίσεις </a:t>
            </a:r>
            <a:r>
              <a:rPr lang="en-US" dirty="0"/>
              <a:t>— </a:t>
            </a:r>
            <a:r>
              <a:rPr lang="el-GR" dirty="0"/>
              <a:t>δίκαιη βάσει ποιας ηθικής παράδοσης όμως; (η αρχή της δικαιοσύνης)</a:t>
            </a:r>
          </a:p>
          <a:p>
            <a:r>
              <a:rPr lang="el-GR" dirty="0"/>
              <a:t>Πρέπει η ΤΝ να σέβεται και να προωθεί τα ανθρώπινα δικαιώματα </a:t>
            </a:r>
            <a:r>
              <a:rPr lang="en-US" dirty="0"/>
              <a:t>— </a:t>
            </a:r>
            <a:r>
              <a:rPr lang="el-GR" dirty="0"/>
              <a:t>με ποια </a:t>
            </a:r>
            <a:r>
              <a:rPr lang="el-GR" dirty="0" err="1"/>
              <a:t>προτεραιοποίηση</a:t>
            </a:r>
            <a:r>
              <a:rPr lang="el-GR" dirty="0"/>
              <a:t> όμως; (η αρχή του σεβασμού των ανθρωπίνων δικαιωμάτων)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674E67D-F200-74EC-5FC1-8F49C4EB5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0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A2BB-9C3E-7F03-6544-9B1672F8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33809" cy="1325563"/>
          </a:xfrm>
        </p:spPr>
        <p:txBody>
          <a:bodyPr/>
          <a:lstStyle/>
          <a:p>
            <a:r>
              <a:rPr lang="el-GR" dirty="0"/>
              <a:t>Αρκούν οι θεμελιώδεις ηθικές αρχές στην ΤΝ;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9F3A-4A24-8C81-8810-029877AE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41979" cy="5032375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Διαφάνεια: Τα συστήματα ΤΝ πρέπει να είναι εξηγήσιμα και κατανοητά.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Δικαιοσύνη &amp; </a:t>
            </a:r>
            <a:r>
              <a:rPr lang="el-GR" dirty="0" err="1"/>
              <a:t>Συμπεριληπτικότητα</a:t>
            </a:r>
            <a:r>
              <a:rPr lang="el-GR" dirty="0"/>
              <a:t>: Η ΤΝ δεν πρέπει να διαιωνίζει προκαταλήψεις ή διακρίσεις, αλλά πρέπει να αμβλύνει κάθε είδους ανισότητες και να είναι </a:t>
            </a:r>
            <a:r>
              <a:rPr lang="el-GR" dirty="0" err="1"/>
              <a:t>προσβάσιμη</a:t>
            </a:r>
            <a:r>
              <a:rPr lang="el-GR" dirty="0"/>
              <a:t> και συμπεριληπτική σε κάθε επίπεδο.</a:t>
            </a:r>
          </a:p>
          <a:p>
            <a:endParaRPr lang="el-GR" dirty="0"/>
          </a:p>
          <a:p>
            <a:r>
              <a:rPr lang="el-GR" dirty="0"/>
              <a:t>Λογοδοσία: Σαφής ευθύνη για τις δράσεις και τα αποτελέσματα της ΤΝ.</a:t>
            </a:r>
          </a:p>
          <a:p>
            <a:endParaRPr lang="el-GR" dirty="0"/>
          </a:p>
          <a:p>
            <a:r>
              <a:rPr lang="el-GR" dirty="0" err="1"/>
              <a:t>Ιδιωτικότητα</a:t>
            </a:r>
            <a:r>
              <a:rPr lang="el-GR" dirty="0"/>
              <a:t>: Προστασία των προσωπικών δεδομένων και της ταυτότητας.</a:t>
            </a:r>
          </a:p>
          <a:p>
            <a:endParaRPr lang="el-GR" dirty="0"/>
          </a:p>
          <a:p>
            <a:r>
              <a:rPr lang="el-GR" dirty="0"/>
              <a:t>Αυθεντικότητα &amp; Αυτονομία: Η ΤΝ θα πρέπει να υποστηρίζει και όχι να υπονομεύει την ανθρώπινη </a:t>
            </a:r>
            <a:r>
              <a:rPr lang="el-GR" dirty="0" err="1"/>
              <a:t>αυθενικότητα</a:t>
            </a:r>
            <a:r>
              <a:rPr lang="el-GR" dirty="0"/>
              <a:t> και αυτονομία και, κατ’ επέκταση, ελευθερία.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63314BA-2D75-E269-2D49-B41D6E035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19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0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322</Words>
  <Application>Microsoft Office PowerPoint</Application>
  <PresentationFormat>Ευρεία οθόνη</PresentationFormat>
  <Paragraphs>32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Ηθική &amp; Πολιτική  της Τεχνητής Νοημοσύνης  1.3</vt:lpstr>
      <vt:lpstr>Οι 5 ηθικές αρχές της ΤΝ</vt:lpstr>
      <vt:lpstr> Διαφορετικά ερωτήματα για διαφορετικές αξίες </vt:lpstr>
      <vt:lpstr>Αρκούν οι θεμελιώδεις ηθικές αρχές στην ΤΝ;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valia aggelaki</cp:lastModifiedBy>
  <cp:revision>13</cp:revision>
  <dcterms:created xsi:type="dcterms:W3CDTF">2024-10-29T18:04:18Z</dcterms:created>
  <dcterms:modified xsi:type="dcterms:W3CDTF">2025-03-04T09:22:53Z</dcterms:modified>
</cp:coreProperties>
</file>