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61" r:id="rId4"/>
    <p:sldId id="259" r:id="rId5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97" d="100"/>
          <a:sy n="97" d="100"/>
        </p:scale>
        <p:origin x="108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60EA5-1E1B-4194-C069-57DAE48C11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453094-32C3-A6B8-6715-05FF2AB9A4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72ED1-2DAA-91BF-0A15-53FCE48E6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F97C-AB36-0D42-9287-160148B65E7A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8449C-227B-9BB4-4AFC-88DFDD37F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76C399-B1B0-F996-B762-02A6FF399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BB6E-353E-0149-9C78-0685E9D91AF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1795851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66AD4-D7BC-F2F0-B57D-EC8BCE6B1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C9B2EB-6FC8-6030-5C39-E8FD0B302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992C3B-0895-C1ED-DD88-4858700E8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F97C-AB36-0D42-9287-160148B65E7A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CD617-D14A-0318-30B3-59D19740A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08C87-3CFF-3031-2E5D-EC06A2B5C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BB6E-353E-0149-9C78-0685E9D91AF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180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87C811-0713-DEB6-C947-39CB72ABAA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F4F12F-A975-7067-C5DB-F38DAE07B6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986EE-AD4A-3FC3-9BDC-6C2FBAF1E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F97C-AB36-0D42-9287-160148B65E7A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EA36D-A971-EFB7-49F9-24E43767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102A7-59C0-A6E8-9B19-44582ECC1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BB6E-353E-0149-9C78-0685E9D91AF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154646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454F0-2715-7FC4-EC8D-AD1A23834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F6D72-D551-3ED1-4BA6-D0DE4C0D40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AEBCB6-1D8B-EBFE-FF04-7185BD80E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F97C-AB36-0D42-9287-160148B65E7A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8196F4-7CC0-4672-481D-1B3059EF0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DE488-FA89-55EA-704B-28B644803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BB6E-353E-0149-9C78-0685E9D91AF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671922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6A3E7-662B-6C25-53BB-40738AA33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562F02-7C15-D968-0086-8EB65F51F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F8768-6F5C-31BA-280A-C68DCB84B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F97C-AB36-0D42-9287-160148B65E7A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48A6A4-27DB-7B5C-05B1-7B3462454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0E3F9-A7AA-C1DC-73C0-BE44E84A3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BB6E-353E-0149-9C78-0685E9D91AF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614242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0A5AE-5AD9-D07F-22E9-1E513164D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A2950E-02B5-38D7-95F3-EE1E3779DC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FDB026-01B6-95A7-181F-D6066A9331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2299A-A131-F199-5243-005529C94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F97C-AB36-0D42-9287-160148B65E7A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6C51AE-9C5F-C10E-8888-F4ED771F3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22CAF5-3C4A-5C73-6DA4-7D906B889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BB6E-353E-0149-9C78-0685E9D91AF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793694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3B712-D8F2-B3D6-5C33-9E31CCE70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57A38E-5105-1020-DD6E-EC1966D7E4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CA32BC-5890-EBDE-1166-1443E6E1E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2A03C0-AC83-C923-C22E-21073800E3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18AFF2-F4DD-43B2-89E4-A47A6DF54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08590F-1040-8A40-9299-0FFAF0608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F97C-AB36-0D42-9287-160148B65E7A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414A2F-1406-68FA-FD71-F482BB76F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1669B2-079C-A415-6237-273E0B44B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BB6E-353E-0149-9C78-0685E9D91AF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140596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CF681D-352F-D37E-58CB-FA59B5127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843768-D4EF-BDAB-59A0-0D3DEDD4E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F97C-AB36-0D42-9287-160148B65E7A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C98A52-E2D4-53CA-885F-84E3FF682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D36DFD-BB8F-7EBC-0E05-341C276CA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BB6E-353E-0149-9C78-0685E9D91AF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884538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2EF215-9AA5-A2A6-379D-0BFA2E8E0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F97C-AB36-0D42-9287-160148B65E7A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4FA1FA-DFFC-D86E-45D6-6FA038B7F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5A72AF-B809-A495-D51C-D87E2307D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BB6E-353E-0149-9C78-0685E9D91AF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11633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DBE8F-1DE4-AC17-0B82-E7659697F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908383-41B5-7C3F-4DF1-C077F14B00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227E75-B218-A8EC-7539-7863FCFB33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A1814A-AE23-8EBC-36B7-95DD71A44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F97C-AB36-0D42-9287-160148B65E7A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95135A-3386-206C-89B1-526C6FBD5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B67563-D45A-84E8-360D-9DF89CD5E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BB6E-353E-0149-9C78-0685E9D91AF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19310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6DD1D-4B95-A7C0-3A03-912ACB826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EB8C4E-C5C8-E582-ABF2-3F1776CB6F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951B30-51E4-A968-B4F8-59DA539DC1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48BFFC-899B-B32C-D614-7A7F28E51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A8F97C-AB36-0D42-9287-160148B65E7A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4BABAD-4918-E6E2-657C-086EA9CDE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D33F1D-F79A-63EE-BDFF-3C79F662C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6BB6E-353E-0149-9C78-0685E9D91AF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61762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60D3B6-57AE-2D8B-B192-81576DA91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05322-9EA1-9C8C-A9F6-E3B9B4CB99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38BF6-2677-9D3C-4F0D-230B58C66F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A8F97C-AB36-0D42-9287-160148B65E7A}" type="datetimeFigureOut">
              <a:rPr lang="en-GR" smtClean="0"/>
              <a:t>03/04/2025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E1C31-B796-B62D-5CA4-0BD04969DA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BA15A-F2A1-BA3E-8431-F4C03CED9C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6BB6E-353E-0149-9C78-0685E9D91AFD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089783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alos-ai4ssh.uoc.g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A5794-8948-DC42-F48C-2DC709D9E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1972" y="369871"/>
            <a:ext cx="9144000" cy="2773380"/>
          </a:xfrm>
        </p:spPr>
        <p:txBody>
          <a:bodyPr>
            <a:normAutofit fontScale="90000"/>
          </a:bodyPr>
          <a:lstStyle/>
          <a:p>
            <a:br>
              <a:rPr lang="el-GR" dirty="0"/>
            </a:br>
            <a:r>
              <a:rPr lang="el-GR" dirty="0"/>
              <a:t>Ηθική &amp; Πολιτική </a:t>
            </a:r>
            <a:br>
              <a:rPr lang="el-GR" dirty="0"/>
            </a:br>
            <a:r>
              <a:rPr lang="el-GR" dirty="0"/>
              <a:t>της Τεχνητής Νοημοσύνης </a:t>
            </a:r>
            <a:br>
              <a:rPr lang="el-GR" dirty="0"/>
            </a:br>
            <a:r>
              <a:rPr lang="el-GR" dirty="0"/>
              <a:t>2.2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0A35C5-8FE2-6D65-5940-CCF29DC409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29000"/>
            <a:ext cx="9144000" cy="2125724"/>
          </a:xfrm>
        </p:spPr>
        <p:txBody>
          <a:bodyPr>
            <a:normAutofit fontScale="70000" lnSpcReduction="20000"/>
          </a:bodyPr>
          <a:lstStyle/>
          <a:p>
            <a:r>
              <a:rPr lang="el-GR" b="1" dirty="0"/>
              <a:t> ΠΡΟΓΡΑΜΜΑ «ΤΑΛΩΣ»</a:t>
            </a:r>
          </a:p>
          <a:p>
            <a:r>
              <a:rPr lang="en-GB" b="1" dirty="0">
                <a:hlinkClick r:id="rId2"/>
              </a:rPr>
              <a:t>https://talos-ai4ssh.uoc.gr/</a:t>
            </a:r>
            <a:endParaRPr lang="el-GR" b="1" dirty="0"/>
          </a:p>
          <a:p>
            <a:endParaRPr lang="el-GR" b="1" dirty="0"/>
          </a:p>
          <a:p>
            <a:r>
              <a:rPr lang="el-GR" dirty="0"/>
              <a:t>Δρ. Νίκος </a:t>
            </a:r>
            <a:r>
              <a:rPr lang="el-GR" dirty="0" err="1"/>
              <a:t>Ερηνάκης</a:t>
            </a:r>
            <a:r>
              <a:rPr lang="el-GR" dirty="0"/>
              <a:t> </a:t>
            </a:r>
          </a:p>
          <a:p>
            <a:r>
              <a:rPr lang="el-GR" dirty="0"/>
              <a:t>Επίκουρος Καθηγητής Κοινωνικής &amp; Πολιτικής Φιλοσοφίας και Φιλοσοφίας του Πολιτισμού </a:t>
            </a:r>
          </a:p>
          <a:p>
            <a:r>
              <a:rPr lang="el-GR" dirty="0"/>
              <a:t>Πανεπιστήμιο Κρήτης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4643B93A-A0BF-6BA6-A51D-EF706D9ADE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2720" y="6119289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868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4B594-E559-6A47-D284-24E93C498A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365125"/>
            <a:ext cx="6477000" cy="1325563"/>
          </a:xfrm>
        </p:spPr>
        <p:txBody>
          <a:bodyPr>
            <a:normAutofit fontScale="90000"/>
          </a:bodyPr>
          <a:lstStyle/>
          <a:p>
            <a:r>
              <a:rPr lang="el-GR" dirty="0"/>
              <a:t>Λογοδοσία και διαφάνεια:</a:t>
            </a:r>
            <a:br>
              <a:rPr lang="el-GR" dirty="0"/>
            </a:br>
            <a:r>
              <a:rPr lang="el-GR" dirty="0"/>
              <a:t>Ποιος είναι υπεύθυνος για τις αποφάσεις της ΤΝ;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223FCC-8C2D-88F0-EE5D-3C0243CF98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84004" cy="4351338"/>
          </a:xfrm>
        </p:spPr>
        <p:txBody>
          <a:bodyPr>
            <a:normAutofit fontScale="85000" lnSpcReduction="20000"/>
          </a:bodyPr>
          <a:lstStyle/>
          <a:p>
            <a:endParaRPr lang="el-GR" dirty="0"/>
          </a:p>
          <a:p>
            <a:r>
              <a:rPr lang="el-GR" dirty="0"/>
              <a:t>Πρόβλημα του «μαύρου κουτιού»: Δυσκολία κατανόησης και επεξήγησης των πολύπλοκων αποφάσεων της ΤΝ.</a:t>
            </a:r>
          </a:p>
          <a:p>
            <a:endParaRPr lang="el-GR" dirty="0"/>
          </a:p>
          <a:p>
            <a:r>
              <a:rPr lang="el-GR" dirty="0"/>
              <a:t>Ευθύνη: Ποιος είναι υπεύθυνος </a:t>
            </a:r>
            <a:r>
              <a:rPr lang="en-US" dirty="0"/>
              <a:t>—</a:t>
            </a:r>
            <a:r>
              <a:rPr lang="el-GR" dirty="0"/>
              <a:t> οι προγραμματιστές, οι εταιρείες ή οι χρήστες; Αν μοιράζονται την ευθύνη, πώς υπολογίζεται επακριβώς η ηθική υπευθυνότητα;</a:t>
            </a:r>
          </a:p>
          <a:p>
            <a:pPr marL="0" indent="0">
              <a:buNone/>
            </a:pPr>
            <a:endParaRPr lang="el-GR" dirty="0"/>
          </a:p>
          <a:p>
            <a:r>
              <a:rPr lang="el-GR" dirty="0"/>
              <a:t>Λύσεις διαφάνειας: Κατανοητή και εξηγήσιμη ΤΝ, </a:t>
            </a:r>
            <a:r>
              <a:rPr lang="el-GR" dirty="0" err="1"/>
              <a:t>πολυεπίπεδοι</a:t>
            </a:r>
            <a:r>
              <a:rPr lang="el-GR" dirty="0"/>
              <a:t> δημόσιοι έλεγχοι και θεσμικά συμβούλια ηθικής ΤΝ.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A99EAB0-FF84-8A61-EB64-4A82E7E1F0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4035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EE47A-8454-9F7B-B396-6F89772E9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060660" cy="1325563"/>
          </a:xfrm>
        </p:spPr>
        <p:txBody>
          <a:bodyPr/>
          <a:lstStyle/>
          <a:p>
            <a:r>
              <a:rPr lang="el-GR" dirty="0"/>
              <a:t>ΤΝ και η αρχή της ευεργεσίας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05C205-7724-FAC9-6637-39B718191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671553" cy="435133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l-GR" dirty="0"/>
              <a:t>«Η τεχνητή νοημοσύνη αναπόφευκτα εμπλέκεται στις ηθικές και πολιτικές διαστάσεις των επαγγελμάτων και των πρακτικών στις οποίες εντάσσεται. Η ηθική της ΤΝ αποτελεί ουσιαστικά έναν μικρόκοσμο των πολιτικών και ηθικών προκλήσεων που αντιμετωπίζει η κοινωνία». (</a:t>
            </a:r>
            <a:r>
              <a:rPr lang="en-GB" dirty="0" err="1"/>
              <a:t>Mittelstadt</a:t>
            </a:r>
            <a:r>
              <a:rPr lang="el-GR" dirty="0"/>
              <a:t>, </a:t>
            </a:r>
            <a:r>
              <a:rPr lang="en-US" dirty="0"/>
              <a:t>2019</a:t>
            </a:r>
            <a:r>
              <a:rPr lang="el-GR" dirty="0"/>
              <a:t>)</a:t>
            </a:r>
            <a:endParaRPr lang="en-GB" dirty="0"/>
          </a:p>
          <a:p>
            <a:pPr algn="just"/>
            <a:endParaRPr lang="en-GB" dirty="0"/>
          </a:p>
          <a:p>
            <a:pPr algn="just"/>
            <a:r>
              <a:rPr lang="el-GR" dirty="0"/>
              <a:t>Η αρχή της ευεργεσίας </a:t>
            </a:r>
            <a:r>
              <a:rPr lang="el-GR" dirty="0" err="1"/>
              <a:t>υποστηρ</a:t>
            </a:r>
            <a:r>
              <a:rPr lang="en-US" dirty="0" err="1"/>
              <a:t>ί</a:t>
            </a:r>
            <a:r>
              <a:rPr lang="el-GR" dirty="0"/>
              <a:t>ζει «να κάνεις καλό», ενώ η αρχή της μη βλάβης «να μην κάνεις κακό»</a:t>
            </a:r>
            <a:r>
              <a:rPr lang="en-US" dirty="0"/>
              <a:t> (Mill, 1859)</a:t>
            </a:r>
            <a:r>
              <a:rPr lang="el-GR" dirty="0"/>
              <a:t>. Η πρώτη ενθαρρύνει τη δημιουργία ευεργετικών συστημάτων ΤΝ (η ΤΝ πρέπει να αναπτύσσεται για το κοινό καλό και το όφελος της ανθρωπότητας), ενώ η δεύτερη αφορά απλώς στην αποφυγή αρνητικών συνεπειών και κινδύνων από την ΤΝ.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0F08499C-BD16-5ED7-5A1D-3942329B9F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51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947FF-EFFB-ECA0-EFE2-4AC20E7F4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146260" cy="1325563"/>
          </a:xfrm>
        </p:spPr>
        <p:txBody>
          <a:bodyPr/>
          <a:lstStyle/>
          <a:p>
            <a:r>
              <a:rPr lang="el-GR" dirty="0"/>
              <a:t>Τεχνητή Νοημοσύνη </a:t>
            </a:r>
            <a:r>
              <a:rPr lang="en-US" dirty="0"/>
              <a:t>&amp;</a:t>
            </a:r>
            <a:r>
              <a:rPr lang="el-GR" dirty="0"/>
              <a:t> Ευδαιμονία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4E5718-D783-33C3-0C50-C20C32CB1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144311" cy="4351338"/>
          </a:xfrm>
        </p:spPr>
        <p:txBody>
          <a:bodyPr>
            <a:normAutofit fontScale="70000" lnSpcReduction="20000"/>
          </a:bodyPr>
          <a:lstStyle/>
          <a:p>
            <a:r>
              <a:rPr lang="el-GR" dirty="0"/>
              <a:t>Κύρια διλήμματα: </a:t>
            </a:r>
          </a:p>
          <a:p>
            <a:endParaRPr lang="el-GR" dirty="0"/>
          </a:p>
          <a:p>
            <a:pPr lvl="1">
              <a:buFont typeface="Wingdings" pitchFamily="2" charset="2"/>
              <a:buChar char="Ø"/>
            </a:pPr>
            <a:r>
              <a:rPr lang="el-GR" dirty="0"/>
              <a:t>Ευτυχία, ευημερία ή ευδαιμονία;</a:t>
            </a:r>
          </a:p>
          <a:p>
            <a:pPr lvl="1">
              <a:buFont typeface="Wingdings" pitchFamily="2" charset="2"/>
              <a:buChar char="Ø"/>
            </a:pPr>
            <a:endParaRPr lang="el-GR" dirty="0"/>
          </a:p>
          <a:p>
            <a:pPr lvl="1">
              <a:buFont typeface="Wingdings" pitchFamily="2" charset="2"/>
              <a:buChar char="Ø"/>
            </a:pPr>
            <a:r>
              <a:rPr lang="el-GR" dirty="0"/>
              <a:t> Μεγέθυνση ή ανάπτυξη;</a:t>
            </a:r>
          </a:p>
          <a:p>
            <a:pPr lvl="1">
              <a:buFont typeface="Wingdings" pitchFamily="2" charset="2"/>
              <a:buChar char="Ø"/>
            </a:pPr>
            <a:endParaRPr lang="el-GR" dirty="0"/>
          </a:p>
          <a:p>
            <a:pPr lvl="1">
              <a:buFont typeface="Wingdings" pitchFamily="2" charset="2"/>
              <a:buChar char="Ø"/>
            </a:pPr>
            <a:r>
              <a:rPr lang="el-GR" dirty="0"/>
              <a:t> Ατομικό καλό ή συλλογικό καλό;</a:t>
            </a:r>
          </a:p>
          <a:p>
            <a:endParaRPr lang="el-GR" dirty="0"/>
          </a:p>
          <a:p>
            <a:r>
              <a:rPr lang="el-GR" dirty="0"/>
              <a:t>Απαντήσεις βάσει παραδόσεων στοχασμού: </a:t>
            </a:r>
          </a:p>
          <a:p>
            <a:pPr marL="457200" lvl="1" indent="0">
              <a:buNone/>
            </a:pPr>
            <a:endParaRPr lang="el-GR" dirty="0"/>
          </a:p>
          <a:p>
            <a:pPr lvl="1">
              <a:buFont typeface="Wingdings" pitchFamily="2" charset="2"/>
              <a:buChar char="Ø"/>
            </a:pPr>
            <a:r>
              <a:rPr lang="el-GR" dirty="0" err="1"/>
              <a:t>Υποκειμενιστικές</a:t>
            </a:r>
            <a:r>
              <a:rPr lang="el-GR" dirty="0"/>
              <a:t> θεωρίες </a:t>
            </a:r>
          </a:p>
          <a:p>
            <a:pPr lvl="1">
              <a:buFont typeface="Wingdings" pitchFamily="2" charset="2"/>
              <a:buChar char="Ø"/>
            </a:pPr>
            <a:endParaRPr lang="el-GR" dirty="0"/>
          </a:p>
          <a:p>
            <a:pPr lvl="1">
              <a:buFont typeface="Wingdings" pitchFamily="2" charset="2"/>
              <a:buChar char="Ø"/>
            </a:pPr>
            <a:r>
              <a:rPr lang="el-GR" dirty="0"/>
              <a:t>Ευδαιμονικές θεωρίες</a:t>
            </a:r>
          </a:p>
          <a:p>
            <a:pPr lvl="1">
              <a:buFont typeface="Wingdings" pitchFamily="2" charset="2"/>
              <a:buChar char="Ø"/>
            </a:pPr>
            <a:endParaRPr lang="el-GR" dirty="0"/>
          </a:p>
          <a:p>
            <a:pPr lvl="1">
              <a:buFont typeface="Wingdings" pitchFamily="2" charset="2"/>
              <a:buChar char="Ø"/>
            </a:pPr>
            <a:r>
              <a:rPr lang="el-GR" dirty="0"/>
              <a:t>Κοινωνικές θεωρίες 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527B4B04-9915-D244-BA64-A6E08F917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7904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267</Words>
  <Application>Microsoft Office PowerPoint</Application>
  <PresentationFormat>Ευρεία οθόνη</PresentationFormat>
  <Paragraphs>34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 Ηθική &amp; Πολιτική  της Τεχνητής Νοημοσύνης  2.2</vt:lpstr>
      <vt:lpstr>Λογοδοσία και διαφάνεια: Ποιος είναι υπεύθυνος για τις αποφάσεις της ΤΝ;</vt:lpstr>
      <vt:lpstr>ΤΝ και η αρχή της ευεργεσίας</vt:lpstr>
      <vt:lpstr>Τεχνητή Νοημοσύνη &amp; Ευδαιμονία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Τεχνητή Νοημοσύνη  &amp;  Ηθική 2.2</dc:title>
  <dc:creator>Microsoft Office User</dc:creator>
  <cp:lastModifiedBy>valia aggelaki</cp:lastModifiedBy>
  <cp:revision>8</cp:revision>
  <dcterms:created xsi:type="dcterms:W3CDTF">2024-10-31T10:33:02Z</dcterms:created>
  <dcterms:modified xsi:type="dcterms:W3CDTF">2025-03-04T09:28:10Z</dcterms:modified>
</cp:coreProperties>
</file>