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9" r:id="rId3"/>
    <p:sldId id="270" r:id="rId4"/>
    <p:sldId id="267" r:id="rId5"/>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405"/>
  </p:normalViewPr>
  <p:slideViewPr>
    <p:cSldViewPr snapToGrid="0">
      <p:cViewPr varScale="1">
        <p:scale>
          <a:sx n="97" d="100"/>
          <a:sy n="97" d="100"/>
        </p:scale>
        <p:origin x="108" y="3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754EA-18A3-2756-61ED-E2EAC67C8C5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1A122CF9-7316-5DE8-4E1D-AA219490BA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A3E9C974-899F-8DD9-3A61-6619B661A605}"/>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5" name="Footer Placeholder 4">
            <a:extLst>
              <a:ext uri="{FF2B5EF4-FFF2-40B4-BE49-F238E27FC236}">
                <a16:creationId xmlns:a16="http://schemas.microsoft.com/office/drawing/2014/main" id="{5CBF570B-961A-E9BE-FA2F-73A89033D7D6}"/>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C4CAFA6C-2DD6-E77E-2591-E76DE408D2FA}"/>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1232696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6FDC8-1446-94ED-27F9-3ACC1565CDE9}"/>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14ACC52B-9A36-D67B-CD88-E3902E82A64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E70D719-E011-CA7C-8CA0-65357616C325}"/>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5" name="Footer Placeholder 4">
            <a:extLst>
              <a:ext uri="{FF2B5EF4-FFF2-40B4-BE49-F238E27FC236}">
                <a16:creationId xmlns:a16="http://schemas.microsoft.com/office/drawing/2014/main" id="{9B73AA0E-A1C7-26C7-7067-17FBCE1ACF1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F713C2C-80DE-97D4-15CB-2F92701BD3DD}"/>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1394878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90787F-D79F-3414-995B-0BC9E58B592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3EEFCEC2-5A86-8F57-FBEE-1C00A535317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7D11302C-D4C4-55AC-775A-16FBF1B1FDA5}"/>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5" name="Footer Placeholder 4">
            <a:extLst>
              <a:ext uri="{FF2B5EF4-FFF2-40B4-BE49-F238E27FC236}">
                <a16:creationId xmlns:a16="http://schemas.microsoft.com/office/drawing/2014/main" id="{28B3970A-6287-E927-3DA9-1CA99F452CC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F761D823-CF5E-1DB4-02D1-8B27A377EFBB}"/>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840267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7C572-D4C9-070B-C9E0-DB2B26172EAF}"/>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62E71169-07E2-81EF-35B7-2EAA630B5A3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B64C2175-766B-E8E9-634D-EFF1DFF21F9C}"/>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5" name="Footer Placeholder 4">
            <a:extLst>
              <a:ext uri="{FF2B5EF4-FFF2-40B4-BE49-F238E27FC236}">
                <a16:creationId xmlns:a16="http://schemas.microsoft.com/office/drawing/2014/main" id="{6C4A2D78-A458-3930-3A18-D26D96D914A0}"/>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6B092F8-74F8-FBA3-7E17-FC8A84E0E330}"/>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1498369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FAAA3-BB84-220D-C870-626B28E28EC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8833485A-BA3C-357B-8221-E230411021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7F2A72D-B5E8-88E8-135D-8EA987AAF0E1}"/>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5" name="Footer Placeholder 4">
            <a:extLst>
              <a:ext uri="{FF2B5EF4-FFF2-40B4-BE49-F238E27FC236}">
                <a16:creationId xmlns:a16="http://schemas.microsoft.com/office/drawing/2014/main" id="{3ACD324E-6396-ACAC-9E77-A82CA05231A1}"/>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996627A3-1F26-B7FA-5C07-CB5821F060C1}"/>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428463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69053-6EAE-C46D-193B-3FDF887F78E6}"/>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EA5062D2-0F6D-F775-5952-ADF0A9C4735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23231B16-536A-3F73-5DDC-BE87F3B4A99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92B8B578-46CA-948F-5291-F4E3B1188B3F}"/>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6" name="Footer Placeholder 5">
            <a:extLst>
              <a:ext uri="{FF2B5EF4-FFF2-40B4-BE49-F238E27FC236}">
                <a16:creationId xmlns:a16="http://schemas.microsoft.com/office/drawing/2014/main" id="{65A61D5B-7572-0451-54B5-ADB51B13E892}"/>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F75FFD4-D2BE-9B6D-8389-0EE88DBA3EFA}"/>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2340684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381DB-78E2-A1C0-FCC0-EB24D29DE7C4}"/>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21AE79D0-2308-F60F-83E8-22FE233C79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97BABD8-E8BF-9CD3-74FB-14B137DEC29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FD9B7232-D81B-32F4-F13E-868291DE56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CBE6C0D-FAC9-1403-8365-B4F19A1226E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C3C199C2-05A3-B34A-69F8-745F168190DC}"/>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8" name="Footer Placeholder 7">
            <a:extLst>
              <a:ext uri="{FF2B5EF4-FFF2-40B4-BE49-F238E27FC236}">
                <a16:creationId xmlns:a16="http://schemas.microsoft.com/office/drawing/2014/main" id="{C9060559-2E6A-2E64-63B6-6D2232CE8EED}"/>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B5CCC21C-3485-0817-FA23-AE24419A1DD8}"/>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894969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5BC45-A7AB-4F3D-90CE-FCF40E9C8DD5}"/>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A11EE21C-4D64-9B8F-5961-75111B709E77}"/>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4" name="Footer Placeholder 3">
            <a:extLst>
              <a:ext uri="{FF2B5EF4-FFF2-40B4-BE49-F238E27FC236}">
                <a16:creationId xmlns:a16="http://schemas.microsoft.com/office/drawing/2014/main" id="{C8CA5EC5-814B-C6FF-EAE7-57DD7CDAD4CC}"/>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65767B2B-0FF0-4A9B-8B2A-D5C6556B5890}"/>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2625258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B0252E-E831-7E56-2A6E-B0F1064982A6}"/>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3" name="Footer Placeholder 2">
            <a:extLst>
              <a:ext uri="{FF2B5EF4-FFF2-40B4-BE49-F238E27FC236}">
                <a16:creationId xmlns:a16="http://schemas.microsoft.com/office/drawing/2014/main" id="{33CDF6C5-C869-13CD-AC8C-073B011D35E6}"/>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0CF30252-37EF-7861-F5CA-99976A3E13C1}"/>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1765611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B4632-F88D-977D-AE21-EA24D36D49E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6FEA4547-6B2A-9983-5259-B8CBAF57B7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E54EAC05-6A13-3547-E0BC-39991A1D0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486603F-13F7-B49E-7ADF-A324EABBAF29}"/>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6" name="Footer Placeholder 5">
            <a:extLst>
              <a:ext uri="{FF2B5EF4-FFF2-40B4-BE49-F238E27FC236}">
                <a16:creationId xmlns:a16="http://schemas.microsoft.com/office/drawing/2014/main" id="{F7377629-F88F-1231-E5D8-EB580940160C}"/>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FD88BBAB-E1D7-DAA4-D130-493E7592DEBD}"/>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88638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128A1-171D-9D7B-A8EA-72931807F48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69E90349-6CD7-B32A-8919-91E8D431F8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6E3D34F7-B5C7-11C8-C2D5-B3AF36772E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3898B4A-BB2A-C83D-776C-37B799BCEE02}"/>
              </a:ext>
            </a:extLst>
          </p:cNvPr>
          <p:cNvSpPr>
            <a:spLocks noGrp="1"/>
          </p:cNvSpPr>
          <p:nvPr>
            <p:ph type="dt" sz="half" idx="10"/>
          </p:nvPr>
        </p:nvSpPr>
        <p:spPr/>
        <p:txBody>
          <a:bodyPr/>
          <a:lstStyle/>
          <a:p>
            <a:fld id="{880B62EC-6D70-8942-BC87-9621B0B5C1D5}" type="datetimeFigureOut">
              <a:rPr lang="en-GR" smtClean="0"/>
              <a:t>03/04/2025</a:t>
            </a:fld>
            <a:endParaRPr lang="en-GR"/>
          </a:p>
        </p:txBody>
      </p:sp>
      <p:sp>
        <p:nvSpPr>
          <p:cNvPr id="6" name="Footer Placeholder 5">
            <a:extLst>
              <a:ext uri="{FF2B5EF4-FFF2-40B4-BE49-F238E27FC236}">
                <a16:creationId xmlns:a16="http://schemas.microsoft.com/office/drawing/2014/main" id="{ED1EAD49-8CFB-DEC3-D0D2-7DF9C2A3D34B}"/>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11080B2B-E24D-1C97-604D-598AEC78C818}"/>
              </a:ext>
            </a:extLst>
          </p:cNvPr>
          <p:cNvSpPr>
            <a:spLocks noGrp="1"/>
          </p:cNvSpPr>
          <p:nvPr>
            <p:ph type="sldNum" sz="quarter" idx="12"/>
          </p:nvPr>
        </p:nvSpPr>
        <p:spPr/>
        <p:txBody>
          <a:bodyPr/>
          <a:lstStyle/>
          <a:p>
            <a:fld id="{C6BEB067-CB77-4740-A0F9-EB02AFBBECE4}" type="slidenum">
              <a:rPr lang="en-GR" smtClean="0"/>
              <a:t>‹#›</a:t>
            </a:fld>
            <a:endParaRPr lang="en-GR"/>
          </a:p>
        </p:txBody>
      </p:sp>
    </p:spTree>
    <p:extLst>
      <p:ext uri="{BB962C8B-B14F-4D97-AF65-F5344CB8AC3E}">
        <p14:creationId xmlns:p14="http://schemas.microsoft.com/office/powerpoint/2010/main" val="2897216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ED8390-9799-DA3E-B9BE-81B75161BC3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22C59065-5BC3-6DD3-406A-B3C14960AD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49997463-5368-FA3C-B137-FBC44AE779D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B62EC-6D70-8942-BC87-9621B0B5C1D5}" type="datetimeFigureOut">
              <a:rPr lang="en-GR" smtClean="0"/>
              <a:t>03/04/2025</a:t>
            </a:fld>
            <a:endParaRPr lang="en-GR"/>
          </a:p>
        </p:txBody>
      </p:sp>
      <p:sp>
        <p:nvSpPr>
          <p:cNvPr id="5" name="Footer Placeholder 4">
            <a:extLst>
              <a:ext uri="{FF2B5EF4-FFF2-40B4-BE49-F238E27FC236}">
                <a16:creationId xmlns:a16="http://schemas.microsoft.com/office/drawing/2014/main" id="{284A85D4-CD8C-8B1F-B6CE-BDEDCA6603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A4AFE267-2DDA-A39D-0A70-81BFBD828F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BEB067-CB77-4740-A0F9-EB02AFBBECE4}" type="slidenum">
              <a:rPr lang="en-GR" smtClean="0"/>
              <a:t>‹#›</a:t>
            </a:fld>
            <a:endParaRPr lang="en-GR"/>
          </a:p>
        </p:txBody>
      </p:sp>
    </p:spTree>
    <p:extLst>
      <p:ext uri="{BB962C8B-B14F-4D97-AF65-F5344CB8AC3E}">
        <p14:creationId xmlns:p14="http://schemas.microsoft.com/office/powerpoint/2010/main" val="19783023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alos-ai4ssh.uoc.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5794-8948-DC42-F48C-2DC709D9E0FD}"/>
              </a:ext>
            </a:extLst>
          </p:cNvPr>
          <p:cNvSpPr>
            <a:spLocks noGrp="1"/>
          </p:cNvSpPr>
          <p:nvPr>
            <p:ph type="ctrTitle"/>
          </p:nvPr>
        </p:nvSpPr>
        <p:spPr>
          <a:xfrm>
            <a:off x="1621972" y="369871"/>
            <a:ext cx="9144000" cy="2620980"/>
          </a:xfrm>
        </p:spPr>
        <p:txBody>
          <a:bodyPr>
            <a:normAutofit fontScale="90000"/>
          </a:bodyPr>
          <a:lstStyle/>
          <a:p>
            <a:br>
              <a:rPr lang="el-GR" dirty="0"/>
            </a:br>
            <a:r>
              <a:rPr lang="el-GR" dirty="0"/>
              <a:t>Ηθική &amp; Πολιτική </a:t>
            </a:r>
            <a:br>
              <a:rPr lang="el-GR" dirty="0"/>
            </a:br>
            <a:r>
              <a:rPr lang="el-GR" dirty="0"/>
              <a:t>της Τεχνητής Νοημοσύνης </a:t>
            </a:r>
            <a:br>
              <a:rPr lang="el-GR" dirty="0"/>
            </a:br>
            <a:r>
              <a:rPr lang="el-GR" dirty="0"/>
              <a:t>2.3</a:t>
            </a:r>
            <a:endParaRPr lang="en-GR" dirty="0"/>
          </a:p>
        </p:txBody>
      </p:sp>
      <p:sp>
        <p:nvSpPr>
          <p:cNvPr id="3" name="Subtitle 2">
            <a:extLst>
              <a:ext uri="{FF2B5EF4-FFF2-40B4-BE49-F238E27FC236}">
                <a16:creationId xmlns:a16="http://schemas.microsoft.com/office/drawing/2014/main" id="{D70A35C5-8FE2-6D65-5940-CCF29DC4090A}"/>
              </a:ext>
            </a:extLst>
          </p:cNvPr>
          <p:cNvSpPr>
            <a:spLocks noGrp="1"/>
          </p:cNvSpPr>
          <p:nvPr>
            <p:ph type="subTitle" idx="1"/>
          </p:nvPr>
        </p:nvSpPr>
        <p:spPr>
          <a:xfrm>
            <a:off x="1524000" y="3284412"/>
            <a:ext cx="9144000" cy="1939369"/>
          </a:xfrm>
        </p:spPr>
        <p:txBody>
          <a:bodyPr>
            <a:normAutofit fontScale="70000" lnSpcReduction="20000"/>
          </a:bodyPr>
          <a:lstStyle/>
          <a:p>
            <a:r>
              <a:rPr lang="el-GR" b="1" dirty="0"/>
              <a:t> ΠΡΟΓΡΑΜΜΑ «ΤΑΛΩΣ»</a:t>
            </a:r>
          </a:p>
          <a:p>
            <a:r>
              <a:rPr lang="en-GB" b="1" dirty="0">
                <a:hlinkClick r:id="rId2"/>
              </a:rPr>
              <a:t>https://talos-ai4ssh.uoc.gr/</a:t>
            </a:r>
            <a:endParaRPr lang="el-GR" b="1" dirty="0"/>
          </a:p>
          <a:p>
            <a:endParaRPr lang="el-GR" b="1" dirty="0"/>
          </a:p>
          <a:p>
            <a:r>
              <a:rPr lang="el-GR" dirty="0"/>
              <a:t>Δρ. Νίκος </a:t>
            </a:r>
            <a:r>
              <a:rPr lang="el-GR" dirty="0" err="1"/>
              <a:t>Ερηνάκης</a:t>
            </a:r>
            <a:r>
              <a:rPr lang="el-GR" dirty="0"/>
              <a:t> </a:t>
            </a:r>
          </a:p>
          <a:p>
            <a:r>
              <a:rPr lang="el-GR" dirty="0"/>
              <a:t>Επίκουρος Καθηγητής Κοινωνικής &amp; Πολιτικής Φιλοσοφίας και Φιλοσοφίας του Πολιτισμού </a:t>
            </a:r>
          </a:p>
          <a:p>
            <a:r>
              <a:rPr lang="el-GR" dirty="0"/>
              <a:t>Πανεπιστήμιο Κρήτης</a:t>
            </a:r>
            <a:endParaRPr lang="en-GR" dirty="0"/>
          </a:p>
        </p:txBody>
      </p:sp>
      <p:pic>
        <p:nvPicPr>
          <p:cNvPr id="4" name="Εικόνα 3">
            <a:extLst>
              <a:ext uri="{FF2B5EF4-FFF2-40B4-BE49-F238E27FC236}">
                <a16:creationId xmlns:a16="http://schemas.microsoft.com/office/drawing/2014/main" id="{75F805A5-0F59-502B-12F1-29885AE210BC}"/>
              </a:ext>
            </a:extLst>
          </p:cNvPr>
          <p:cNvPicPr>
            <a:picLocks noChangeAspect="1"/>
          </p:cNvPicPr>
          <p:nvPr/>
        </p:nvPicPr>
        <p:blipFill>
          <a:blip r:embed="rId3"/>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1982004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45442-8587-EB47-BE49-1CF3C7254400}"/>
              </a:ext>
            </a:extLst>
          </p:cNvPr>
          <p:cNvSpPr>
            <a:spLocks noGrp="1"/>
          </p:cNvSpPr>
          <p:nvPr>
            <p:ph type="title"/>
          </p:nvPr>
        </p:nvSpPr>
        <p:spPr>
          <a:xfrm>
            <a:off x="838200" y="365125"/>
            <a:ext cx="5552872" cy="1325563"/>
          </a:xfrm>
        </p:spPr>
        <p:txBody>
          <a:bodyPr>
            <a:normAutofit/>
          </a:bodyPr>
          <a:lstStyle/>
          <a:p>
            <a:r>
              <a:rPr lang="el-GR" dirty="0"/>
              <a:t>Διασφάλιση ηθικής ανάπτυξης της ΤΝ</a:t>
            </a:r>
            <a:endParaRPr lang="en-GR" dirty="0"/>
          </a:p>
        </p:txBody>
      </p:sp>
      <p:sp>
        <p:nvSpPr>
          <p:cNvPr id="3" name="Content Placeholder 2">
            <a:extLst>
              <a:ext uri="{FF2B5EF4-FFF2-40B4-BE49-F238E27FC236}">
                <a16:creationId xmlns:a16="http://schemas.microsoft.com/office/drawing/2014/main" id="{8D2E2B5D-7975-BB24-42FA-1A3993877E10}"/>
              </a:ext>
            </a:extLst>
          </p:cNvPr>
          <p:cNvSpPr>
            <a:spLocks noGrp="1"/>
          </p:cNvSpPr>
          <p:nvPr>
            <p:ph idx="1"/>
          </p:nvPr>
        </p:nvSpPr>
        <p:spPr>
          <a:xfrm>
            <a:off x="838200" y="1825625"/>
            <a:ext cx="5757153" cy="4351338"/>
          </a:xfrm>
        </p:spPr>
        <p:txBody>
          <a:bodyPr>
            <a:normAutofit fontScale="77500" lnSpcReduction="20000"/>
          </a:bodyPr>
          <a:lstStyle/>
          <a:p>
            <a:endParaRPr lang="el-GR" dirty="0"/>
          </a:p>
          <a:p>
            <a:r>
              <a:rPr lang="el-GR" dirty="0"/>
              <a:t>Ακόμα κι αν καταλήξουμε στο ποια είναι η πιο ηθική μορφή και λειτουργία της ΤΝ, πώς μπορούμε να τη δημιουργήσουμε;</a:t>
            </a:r>
          </a:p>
          <a:p>
            <a:r>
              <a:rPr lang="el-GR" dirty="0"/>
              <a:t>Ηθική στον σχεδιασμό: Ενσωμάτωση ηθικών αρχών από τα πρώτα στάδια ανάπτυξης.</a:t>
            </a:r>
          </a:p>
          <a:p>
            <a:r>
              <a:rPr lang="el-GR" dirty="0"/>
              <a:t>Διεπιστημονικές ομάδες: Συνεργασία μεταξύ επιστημόνων τεχνολογίας και προγραμματισμού, φιλοσόφων και άλλων εκπρόσωπων από ανθρωπιστικές επιστήμες, και υπεύθυνων χάραξης πολιτικής.</a:t>
            </a:r>
          </a:p>
          <a:p>
            <a:r>
              <a:rPr lang="el-GR" dirty="0"/>
              <a:t>Εκπαίδευση: Ενθάρρυνση της ηθικής εκπαίδευσης στην ΤΝ για τους προγραμματιστές, αλλά και για τους πολίτες έγκαιρα και έγκυρα.</a:t>
            </a:r>
            <a:endParaRPr lang="en-GR" dirty="0"/>
          </a:p>
        </p:txBody>
      </p:sp>
      <p:pic>
        <p:nvPicPr>
          <p:cNvPr id="4" name="Εικόνα 3">
            <a:extLst>
              <a:ext uri="{FF2B5EF4-FFF2-40B4-BE49-F238E27FC236}">
                <a16:creationId xmlns:a16="http://schemas.microsoft.com/office/drawing/2014/main" id="{CF82E056-4859-4730-913B-6BC696C18A65}"/>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124965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D1725-9D5E-8476-2B16-9329ECCE9F1E}"/>
              </a:ext>
            </a:extLst>
          </p:cNvPr>
          <p:cNvSpPr>
            <a:spLocks noGrp="1"/>
          </p:cNvSpPr>
          <p:nvPr>
            <p:ph type="title"/>
          </p:nvPr>
        </p:nvSpPr>
        <p:spPr>
          <a:xfrm>
            <a:off x="838200" y="365125"/>
            <a:ext cx="5115128" cy="1325563"/>
          </a:xfrm>
        </p:spPr>
        <p:txBody>
          <a:bodyPr>
            <a:normAutofit fontScale="90000"/>
          </a:bodyPr>
          <a:lstStyle/>
          <a:p>
            <a:r>
              <a:rPr lang="el-GR" dirty="0"/>
              <a:t>Αυτοματοποιημένη </a:t>
            </a:r>
            <a:r>
              <a:rPr lang="en-GB" dirty="0"/>
              <a:t>vs. </a:t>
            </a:r>
            <a:r>
              <a:rPr lang="el-GR" dirty="0"/>
              <a:t>αυτόνομη λήψη αποφάσεων</a:t>
            </a:r>
            <a:endParaRPr lang="en-GR" dirty="0"/>
          </a:p>
        </p:txBody>
      </p:sp>
      <p:sp>
        <p:nvSpPr>
          <p:cNvPr id="3" name="Content Placeholder 2">
            <a:extLst>
              <a:ext uri="{FF2B5EF4-FFF2-40B4-BE49-F238E27FC236}">
                <a16:creationId xmlns:a16="http://schemas.microsoft.com/office/drawing/2014/main" id="{DF8A2306-6E5F-CDE3-6FDE-C45FA460AD77}"/>
              </a:ext>
            </a:extLst>
          </p:cNvPr>
          <p:cNvSpPr>
            <a:spLocks noGrp="1"/>
          </p:cNvSpPr>
          <p:nvPr>
            <p:ph idx="1"/>
          </p:nvPr>
        </p:nvSpPr>
        <p:spPr>
          <a:xfrm>
            <a:off x="838200" y="2091447"/>
            <a:ext cx="5115128" cy="4085516"/>
          </a:xfrm>
        </p:spPr>
        <p:txBody>
          <a:bodyPr>
            <a:normAutofit fontScale="55000" lnSpcReduction="20000"/>
          </a:bodyPr>
          <a:lstStyle/>
          <a:p>
            <a:r>
              <a:rPr lang="el-GR" dirty="0"/>
              <a:t>Τα αυτοματοποιημένα συστήματα συνήθως λειτουργούν εντός ενός σαφώς καθορισμένου συνόλου παραμέτρων και είναι πολύ περιορισμένα ως προς τις εργασίες που μπορούν να εκτελέσουν. Οι αποφάσεις που λαμβάνονται ή οι ενέργειες που πραγματοποιούνται από ένα αυτοματοποιημένο σύστημα βασίζονται σε προκαθορισμένες μεθόδους ή κανόνες.</a:t>
            </a:r>
          </a:p>
          <a:p>
            <a:endParaRPr lang="el-GR" dirty="0"/>
          </a:p>
          <a:p>
            <a:r>
              <a:rPr lang="el-GR" dirty="0"/>
              <a:t>Ένα αυτόνομο σύστημα μαθαίνει και προσαρμόζεται σε δυναμικά περιβάλλοντα και εξελίσσεται καθώς το περιβάλλον γύρω του αλλάζει. Τα δεδομένα στα οποία μαθαίνει και προσαρμόζεται μπορεί να είναι εκτός των όσων είχαν ληφθεί υπόψη κατά την ανάπτυξη του συστήματος.</a:t>
            </a:r>
          </a:p>
          <a:p>
            <a:endParaRPr lang="el-GR" dirty="0"/>
          </a:p>
          <a:p>
            <a:r>
              <a:rPr lang="el-GR" dirty="0"/>
              <a:t>Η αυτοματοποίηση ή η αυτονόμηση αφορά στον βαθμό και, ως εκ τούτου, πρόκειται για φάσματα και όχι για απλές διπολικές συνθήκες. Λ.χ., ένα αλγοριθμικό σύστημα ΤΝ μπορεί να είναι αυτόνομο σε σχέση με τον ανθρώπινο έλεγχο σε έναν ορισμένο βαθμό και αυτό να χαρακτηρίζει και </a:t>
            </a:r>
            <a:r>
              <a:rPr lang="el-GR" dirty="0" err="1"/>
              <a:t>επικαθορίζει</a:t>
            </a:r>
            <a:r>
              <a:rPr lang="el-GR" dirty="0"/>
              <a:t> τη φύση, δομή και λειτουργία του.</a:t>
            </a:r>
            <a:endParaRPr lang="en-GR" dirty="0"/>
          </a:p>
        </p:txBody>
      </p:sp>
      <p:pic>
        <p:nvPicPr>
          <p:cNvPr id="4" name="Εικόνα 3">
            <a:extLst>
              <a:ext uri="{FF2B5EF4-FFF2-40B4-BE49-F238E27FC236}">
                <a16:creationId xmlns:a16="http://schemas.microsoft.com/office/drawing/2014/main" id="{47071596-AC34-66AF-B006-5AEBB0256AC5}"/>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757468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D69DD-6A91-BD3E-DBB2-87499C89AAB5}"/>
              </a:ext>
            </a:extLst>
          </p:cNvPr>
          <p:cNvSpPr>
            <a:spLocks noGrp="1"/>
          </p:cNvSpPr>
          <p:nvPr>
            <p:ph type="title"/>
          </p:nvPr>
        </p:nvSpPr>
        <p:spPr>
          <a:xfrm>
            <a:off x="838200" y="875489"/>
            <a:ext cx="5737698" cy="815199"/>
          </a:xfrm>
        </p:spPr>
        <p:txBody>
          <a:bodyPr>
            <a:normAutofit fontScale="90000"/>
          </a:bodyPr>
          <a:lstStyle/>
          <a:p>
            <a:r>
              <a:rPr lang="el-GR" dirty="0"/>
              <a:t>Αυτοματοποιημένα </a:t>
            </a:r>
            <a:r>
              <a:rPr lang="en-US" dirty="0"/>
              <a:t>vs. </a:t>
            </a:r>
            <a:r>
              <a:rPr lang="el-GR" dirty="0" err="1"/>
              <a:t>αυτ</a:t>
            </a:r>
            <a:r>
              <a:rPr lang="en-US" dirty="0" err="1"/>
              <a:t>ό</a:t>
            </a:r>
            <a:r>
              <a:rPr lang="el-GR" dirty="0" err="1"/>
              <a:t>νομα</a:t>
            </a:r>
            <a:r>
              <a:rPr lang="el-GR" dirty="0"/>
              <a:t> συστήματα ΤΝ: Προκλήσεις, κίνδυνοι και προοπτικές</a:t>
            </a:r>
            <a:endParaRPr lang="en-GR" dirty="0"/>
          </a:p>
        </p:txBody>
      </p:sp>
      <p:sp>
        <p:nvSpPr>
          <p:cNvPr id="3" name="Content Placeholder 2">
            <a:extLst>
              <a:ext uri="{FF2B5EF4-FFF2-40B4-BE49-F238E27FC236}">
                <a16:creationId xmlns:a16="http://schemas.microsoft.com/office/drawing/2014/main" id="{7DC653FB-7DF7-5198-013F-8A6CA5D2F1F5}"/>
              </a:ext>
            </a:extLst>
          </p:cNvPr>
          <p:cNvSpPr>
            <a:spLocks noGrp="1"/>
          </p:cNvSpPr>
          <p:nvPr>
            <p:ph idx="1"/>
          </p:nvPr>
        </p:nvSpPr>
        <p:spPr>
          <a:xfrm>
            <a:off x="838200" y="2178995"/>
            <a:ext cx="5864157" cy="4173167"/>
          </a:xfrm>
        </p:spPr>
        <p:txBody>
          <a:bodyPr>
            <a:normAutofit fontScale="55000" lnSpcReduction="20000"/>
          </a:bodyPr>
          <a:lstStyle/>
          <a:p>
            <a:pPr marL="0" indent="0">
              <a:buNone/>
            </a:pPr>
            <a:endParaRPr lang="el-GR" dirty="0"/>
          </a:p>
          <a:p>
            <a:pPr marL="0" indent="0">
              <a:buNone/>
            </a:pPr>
            <a:endParaRPr lang="el-GR" dirty="0"/>
          </a:p>
          <a:p>
            <a:r>
              <a:rPr lang="el-GR" dirty="0"/>
              <a:t>Αυτοκινούμενα αυτοκίνητα: Ηθικά διλήμματα σε σενάρια ατυχημάτων.</a:t>
            </a:r>
          </a:p>
          <a:p>
            <a:endParaRPr lang="el-GR" dirty="0"/>
          </a:p>
          <a:p>
            <a:r>
              <a:rPr lang="el-GR" dirty="0"/>
              <a:t>Αυτόνομα όπλα: Ανησυχίες γύρω από τη στρατιωτικοποιημένη τεχνητή νοημοσύνη και την </a:t>
            </a:r>
            <a:r>
              <a:rPr lang="el-GR"/>
              <a:t>προβλεπόμενη κατάχρησή της.</a:t>
            </a:r>
            <a:endParaRPr lang="el-GR" dirty="0"/>
          </a:p>
          <a:p>
            <a:pPr marL="0" indent="0">
              <a:buNone/>
            </a:pPr>
            <a:endParaRPr lang="el-GR" dirty="0"/>
          </a:p>
          <a:p>
            <a:r>
              <a:rPr lang="el-GR" dirty="0"/>
              <a:t>Αυτόνομα εκπαιδευτικά μοντέλα, αυτόνομα μοντέλα ιατρικής και φαρμακευτικής, αυτόνομα μοντέλα περιβαλλοντικής παρακολούθησης, αυτόνομα επικοινωνιακά μοντέλα, αυτόνομα μοντέλα μαζικής ενημέρωσης κ.ά.</a:t>
            </a:r>
          </a:p>
          <a:p>
            <a:pPr marL="0" indent="0">
              <a:buNone/>
            </a:pPr>
            <a:endParaRPr lang="el-GR" dirty="0"/>
          </a:p>
          <a:p>
            <a:r>
              <a:rPr lang="el-GR" dirty="0"/>
              <a:t>Ανθρώπινος έλεγχος: Σημασία της διατήρησης των ανθρώπων στους κομβικούς κύκλους λήψης αποφάσεων και με συνεχείς ενδιάμεσους ελέγχους.</a:t>
            </a:r>
            <a:endParaRPr lang="en-GR" dirty="0"/>
          </a:p>
        </p:txBody>
      </p:sp>
      <p:pic>
        <p:nvPicPr>
          <p:cNvPr id="4" name="Εικόνα 3">
            <a:extLst>
              <a:ext uri="{FF2B5EF4-FFF2-40B4-BE49-F238E27FC236}">
                <a16:creationId xmlns:a16="http://schemas.microsoft.com/office/drawing/2014/main" id="{7AF32C84-C2FE-6BDE-1E5E-209C36F71569}"/>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095782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358</Words>
  <Application>Microsoft Office PowerPoint</Application>
  <PresentationFormat>Ευρεία οθόνη</PresentationFormat>
  <Paragraphs>29</Paragraphs>
  <Slides>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vt:i4>
      </vt:variant>
    </vt:vector>
  </HeadingPairs>
  <TitlesOfParts>
    <vt:vector size="8" baseType="lpstr">
      <vt:lpstr>Arial</vt:lpstr>
      <vt:lpstr>Calibri</vt:lpstr>
      <vt:lpstr>Calibri Light</vt:lpstr>
      <vt:lpstr>Office Theme</vt:lpstr>
      <vt:lpstr> Ηθική &amp; Πολιτική  της Τεχνητής Νοημοσύνης  2.3</vt:lpstr>
      <vt:lpstr>Διασφάλιση ηθικής ανάπτυξης της ΤΝ</vt:lpstr>
      <vt:lpstr>Αυτοματοποιημένη vs. αυτόνομη λήψη αποφάσεων</vt:lpstr>
      <vt:lpstr>Αυτοματοποιημένα vs. αυτόνομα συστήματα ΤΝ: Προκλήσεις, κίνδυνοι και προοπτικές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Τεχνητή Νοημοσύνη  &amp;  Ηθική 2.3</dc:title>
  <dc:creator>Microsoft Office User</dc:creator>
  <cp:lastModifiedBy>valia aggelaki</cp:lastModifiedBy>
  <cp:revision>9</cp:revision>
  <dcterms:created xsi:type="dcterms:W3CDTF">2024-10-31T10:33:05Z</dcterms:created>
  <dcterms:modified xsi:type="dcterms:W3CDTF">2025-03-04T10:35:40Z</dcterms:modified>
</cp:coreProperties>
</file>