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100" d="100"/>
          <a:sy n="100" d="100"/>
        </p:scale>
        <p:origin x="87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F8D35-A97D-BE01-782D-F3C4CF18FB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4AF0C8-34C1-E2F8-E355-519140554D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2A45B-DA1E-F584-3ED8-CA26A607F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499CB-FC10-DF4C-AD30-115B1B3E091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9A078-9837-3615-F4B0-A02352B72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713B92-DDCD-9A75-C12D-682EB0F0D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30DFF-4B8D-E141-9695-19AE79AEA65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7865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236BC-B780-979C-7480-CEBEC9603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1F4E22-1802-3397-1493-9B27F6E55C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DF25D-D062-4F16-FD83-21F110789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499CB-FC10-DF4C-AD30-115B1B3E091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68063-76D8-F4D1-6CD6-AEBDADA1D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2BEE7-07E1-24A1-6877-06E516D38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30DFF-4B8D-E141-9695-19AE79AEA65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084812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CA844F-5A31-6AE9-A3FF-F84447AC93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E7CAA5-5311-B781-AC93-2C6100C9A0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DFFFE-0FF9-FBD9-9C24-B2ABFF1AD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499CB-FC10-DF4C-AD30-115B1B3E091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7AAD3F-175F-A08A-205B-7D159E99F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46607-FAFC-03DB-0648-8B698643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30DFF-4B8D-E141-9695-19AE79AEA65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18840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13FD2-9970-3674-09D6-E715DFC05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8A633-05C3-6787-C5ED-DC2043A69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EA663-BE95-5F34-78B3-1D5430F89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499CB-FC10-DF4C-AD30-115B1B3E091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5CBA8-0DEC-C16B-3BAC-D8CF4E600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9C1BC-800F-CA19-D4A4-622AE646C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30DFF-4B8D-E141-9695-19AE79AEA65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29037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DABE6-5B32-1082-0E34-6387409E8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A80CD8-7469-3A03-B791-FA02D3EA0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83FDD4-A7E0-F35F-E816-7DC11C9F4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499CB-FC10-DF4C-AD30-115B1B3E091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09209-D849-B3AF-8845-AC1D2CB59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6B5E9-9EA5-4969-E0E4-94154D187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30DFF-4B8D-E141-9695-19AE79AEA65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530095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47DC0-658B-D610-378E-348D73982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75D59-CB8D-92AC-51E4-242E0124F1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B4373D-8D3C-B0AD-3D5F-A603CFCB9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BA70EE-E910-6CB4-5DEB-BC21EB084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499CB-FC10-DF4C-AD30-115B1B3E091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DE226A-BA70-FA4C-ACD6-C5619C70F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53C6DD-8E6F-054C-8966-1D131203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30DFF-4B8D-E141-9695-19AE79AEA65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926279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875E0-BEEC-1604-2B24-F491CE3DC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C5CD-7AFE-7FC0-2ADE-003D8317E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6010EB-3A4E-628B-7D86-012FA49E46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7DD594-5B94-C5D7-66F3-DD59AA4140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0F7846-0880-B8BD-5B40-849D7D85D7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402515-3C85-C5CB-BF3C-5275A1A6B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499CB-FC10-DF4C-AD30-115B1B3E091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40E264-549A-5C74-C542-73CE3F667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C81351-E387-DEE0-5ED3-BCCFF708C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30DFF-4B8D-E141-9695-19AE79AEA65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10335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D0843-A400-F83C-98CE-BA6C8DA70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2B8DDA-BC41-8170-76B9-091002B63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499CB-FC10-DF4C-AD30-115B1B3E091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EBEA-4ED8-BA59-64E6-9CF6752F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616F1A-ECBD-997B-6CD4-BE2D06492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30DFF-4B8D-E141-9695-19AE79AEA65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017729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375FB7-9CA3-E0F9-5278-2744210BC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499CB-FC10-DF4C-AD30-115B1B3E091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2100FE-C9BB-92B2-2248-1CFE725D2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836863-2F04-CEF4-5012-7119F32F6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30DFF-4B8D-E141-9695-19AE79AEA65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117466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A5DCA-5D98-35CF-900A-1D422F65A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C37EF-E93D-71B9-9CC3-B50A00C29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0586CE-8B40-5CC6-579C-D7C1AB588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9BED95-346A-E18D-D66C-145B5524A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499CB-FC10-DF4C-AD30-115B1B3E091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075A2F-413F-FDD2-B3BF-66F7DD787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A66E69-D3E9-82CD-6794-1D4208480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30DFF-4B8D-E141-9695-19AE79AEA65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94737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28173-819C-D190-BF65-B6766525A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20CF21-3912-1B7F-BA55-E34D3218EB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66B636-9AD5-20C2-6E98-3078239FF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F156F-5D79-6867-B161-D6EC066B6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499CB-FC10-DF4C-AD30-115B1B3E091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07CBF6-F1BA-03B6-C485-A413512A0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86BB0E-B640-3405-E163-CF77BF0DE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30DFF-4B8D-E141-9695-19AE79AEA65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62049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DBA8B9-09EA-F2A6-1BB4-F20D1FE55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47077-F65C-F08F-4D8F-541CBBA6E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B5935-4875-BE45-5E54-D0A9E6BA7C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9CB-FC10-DF4C-AD30-115B1B3E091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E3C43-96A0-F6C5-69CF-52FDE87CBF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3FD3A-887A-FB61-AB23-2AE1E02E7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30DFF-4B8D-E141-9695-19AE79AEA65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695333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alos-ai4ssh.uoc.g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6837E-8847-E6A9-B779-B0A0563DF0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Ethics &amp; Politics of Artificial Intelligence  </a:t>
            </a:r>
            <a:br>
              <a:rPr lang="en-GB" dirty="0"/>
            </a:br>
            <a:r>
              <a:rPr lang="en-US" dirty="0"/>
              <a:t>1.2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59B3BE-64D3-D963-543C-A0981A37A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6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EUROPEAN </a:t>
            </a:r>
            <a:r>
              <a:rPr lang="en-GB" b="1" dirty="0"/>
              <a:t>PROGRAM "TALOS"</a:t>
            </a:r>
            <a:br>
              <a:rPr lang="en-GB" dirty="0"/>
            </a:br>
            <a:endParaRPr lang="en-GB" dirty="0"/>
          </a:p>
          <a:p>
            <a:r>
              <a:rPr lang="en-GB" b="1" dirty="0">
                <a:hlinkClick r:id="rId2"/>
              </a:rPr>
              <a:t>https://talos-ai4ssh.uoc.gr/</a:t>
            </a:r>
            <a:br>
              <a:rPr lang="en-GB" dirty="0"/>
            </a:br>
            <a:endParaRPr lang="en-GB" dirty="0"/>
          </a:p>
          <a:p>
            <a:r>
              <a:rPr lang="en-GB" dirty="0" err="1"/>
              <a:t>Dr.</a:t>
            </a:r>
            <a:r>
              <a:rPr lang="en-GB" dirty="0"/>
              <a:t> Nikos </a:t>
            </a:r>
            <a:r>
              <a:rPr lang="en-GB" dirty="0" err="1"/>
              <a:t>Erinakis</a:t>
            </a:r>
            <a:br>
              <a:rPr lang="en-GB" dirty="0"/>
            </a:br>
            <a:endParaRPr lang="en-GB" dirty="0"/>
          </a:p>
          <a:p>
            <a:r>
              <a:rPr lang="en-GB" dirty="0"/>
              <a:t>Assistant Professor of Social &amp; Political Philosophy and Philosophy of Culture</a:t>
            </a:r>
            <a:br>
              <a:rPr lang="en-GB" dirty="0"/>
            </a:br>
            <a:endParaRPr lang="en-GB" dirty="0"/>
          </a:p>
          <a:p>
            <a:r>
              <a:rPr lang="en-GB" dirty="0"/>
              <a:t>University of Crete</a:t>
            </a:r>
          </a:p>
          <a:p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75FB9D33-4099-B09D-C774-27DD5B1737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393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665BC-BFA1-6B22-F386-B03F2F1CC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Ethics: Definitions &amp; Categorizations II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DC527-A291-9701-F1FF-D775E350E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Virtue/Aretaic Ethics</a:t>
            </a:r>
          </a:p>
          <a:p>
            <a:pPr marL="0" indent="0">
              <a:buNone/>
            </a:pPr>
            <a:r>
              <a:rPr lang="en-GB" dirty="0"/>
              <a:t>(e.g. Aristotle)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Deontological Ethics</a:t>
            </a:r>
          </a:p>
          <a:p>
            <a:pPr marL="0" indent="0">
              <a:buNone/>
            </a:pPr>
            <a:r>
              <a:rPr lang="en-GB" dirty="0"/>
              <a:t>(e.g. Immanuel Kant)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Consequentialist Ethics, especially utilitarianism</a:t>
            </a:r>
          </a:p>
          <a:p>
            <a:pPr marL="0" indent="0">
              <a:buNone/>
            </a:pPr>
            <a:r>
              <a:rPr lang="en-GB" dirty="0"/>
              <a:t>(e.g. Jeremy Bentham and John Stuart Mill, by analogy with a counter-argument by Robert Nozick)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82EB9AC1-6CAA-7D8E-44B2-9821CC4974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4035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77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0FA73-9247-787B-3C41-60A2BE380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From machine ethics to AI ethics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EDC44-2358-3A9A-2CDD-2C27E927A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-Engineering and robot ethics range from the development of autonomous vehicles with ethical responsiveness to the design of ethical codes for ethical autonomous actors.</a:t>
            </a:r>
          </a:p>
          <a:p>
            <a:r>
              <a:rPr lang="en-GB" dirty="0"/>
              <a:t>-Isaac Asimov (1942) proposed the famous "three laws of robotics" to guide the ethical action of machines:</a:t>
            </a:r>
          </a:p>
          <a:p>
            <a:r>
              <a:rPr lang="en-GB" dirty="0"/>
              <a:t>-</a:t>
            </a:r>
          </a:p>
          <a:p>
            <a:r>
              <a:rPr lang="en-GB" dirty="0" err="1"/>
              <a:t>i.A</a:t>
            </a:r>
            <a:r>
              <a:rPr lang="en-GB" dirty="0"/>
              <a:t> robot cannot injure a human being or, through inaction, allow a human being to be harmed.</a:t>
            </a:r>
          </a:p>
          <a:p>
            <a:r>
              <a:rPr lang="en-GB" dirty="0"/>
              <a:t>●</a:t>
            </a:r>
          </a:p>
          <a:p>
            <a:r>
              <a:rPr lang="en-GB" dirty="0" err="1"/>
              <a:t>ii.A</a:t>
            </a:r>
            <a:r>
              <a:rPr lang="en-GB" dirty="0"/>
              <a:t> robot must obey the commands given to it by a human, unless those commands conflict with the First Law.</a:t>
            </a:r>
          </a:p>
          <a:p>
            <a:r>
              <a:rPr lang="en-GB" dirty="0"/>
              <a:t>●</a:t>
            </a:r>
          </a:p>
          <a:p>
            <a:r>
              <a:rPr lang="en-GB" dirty="0" err="1"/>
              <a:t>iii.A</a:t>
            </a:r>
            <a:r>
              <a:rPr lang="en-GB" dirty="0"/>
              <a:t> robot must protect its own existence as long as such protection does not conflict with the First and/or Second Law.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B43F7603-A08F-B8DB-DD1E-B1547F3F78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3760" y="6110288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529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15621-0B03-A5B4-0D51-ED699C2BB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Intrinsic &amp; extrinsic values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6871A-993C-7D12-1704-9BC5451CE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External or instrumental value [money, even etymologically in Greek, has value only because it can be used for other things].</a:t>
            </a:r>
            <a:br>
              <a:rPr lang="en-GB" dirty="0"/>
            </a:br>
            <a:br>
              <a:rPr lang="en-GB" dirty="0"/>
            </a:br>
            <a:endParaRPr lang="en-GB" dirty="0"/>
          </a:p>
          <a:p>
            <a:r>
              <a:rPr lang="en-GB" dirty="0"/>
              <a:t>Inherent or intrinsic value ["great moral values" - freedom, authenticity, justice, eudemonia]. These concepts as such are good in themselves. They also, for some thinkers, explain the "goodness found in all other things" (see Aristotle, </a:t>
            </a:r>
            <a:r>
              <a:rPr lang="en-GB" i="1" dirty="0"/>
              <a:t>Nicomachean Ethics</a:t>
            </a:r>
            <a:r>
              <a:rPr lang="en-GB" dirty="0"/>
              <a:t>, 1094a).</a:t>
            </a:r>
            <a:br>
              <a:rPr lang="en-GB" dirty="0"/>
            </a:br>
            <a:endParaRPr lang="en-GB" dirty="0"/>
          </a:p>
          <a:p>
            <a:r>
              <a:rPr lang="en-GB" dirty="0"/>
              <a:t>Distinction between the descriptive (is) and normative (ought) dimensions — can there exist an algorithmic AI machine understood as a moral autonomous agent? Example of David Hume's "guillotine" (1739), no values can derive from facts without affective, cognitive and imaginative functions.</a:t>
            </a:r>
          </a:p>
          <a:p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874A122C-5010-4ED4-9BBF-592E634D65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4035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085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363</Words>
  <Application>Microsoft Office PowerPoint</Application>
  <PresentationFormat>Ευρεία οθόνη</PresentationFormat>
  <Paragraphs>28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Ethics &amp; Politics of Artificial Intelligence   1.2</vt:lpstr>
      <vt:lpstr>Ethics: Definitions &amp; Categorizations II</vt:lpstr>
      <vt:lpstr>From machine ethics to AI ethics</vt:lpstr>
      <vt:lpstr>Intrinsic &amp; extrinsic values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&amp; Politics of Artificial Intelligence   1.2</dc:title>
  <dc:creator>Microsoft Office User</dc:creator>
  <cp:lastModifiedBy>valia aggelaki</cp:lastModifiedBy>
  <cp:revision>3</cp:revision>
  <dcterms:created xsi:type="dcterms:W3CDTF">2025-02-26T09:36:48Z</dcterms:created>
  <dcterms:modified xsi:type="dcterms:W3CDTF">2025-03-05T07:29:49Z</dcterms:modified>
</cp:coreProperties>
</file>