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EDCBD6-3BA5-43FF-B529-89C07189DED6}" v="4" dt="2025-03-07T06:19:26.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p:scale>
          <a:sx n="90" d="100"/>
          <a:sy n="90" d="100"/>
        </p:scale>
        <p:origin x="1272"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ia aggelaki" userId="bf6e5e44c7498c98" providerId="LiveId" clId="{F8EDCBD6-3BA5-43FF-B529-89C07189DED6}"/>
    <pc:docChg chg="modSld">
      <pc:chgData name="valia aggelaki" userId="bf6e5e44c7498c98" providerId="LiveId" clId="{F8EDCBD6-3BA5-43FF-B529-89C07189DED6}" dt="2025-03-07T06:19:31.259" v="8" actId="1076"/>
      <pc:docMkLst>
        <pc:docMk/>
      </pc:docMkLst>
      <pc:sldChg chg="addSp modSp mod">
        <pc:chgData name="valia aggelaki" userId="bf6e5e44c7498c98" providerId="LiveId" clId="{F8EDCBD6-3BA5-43FF-B529-89C07189DED6}" dt="2025-03-07T06:19:01.574" v="1" actId="1076"/>
        <pc:sldMkLst>
          <pc:docMk/>
          <pc:sldMk cId="2682393709" sldId="257"/>
        </pc:sldMkLst>
        <pc:picChg chg="add mod">
          <ac:chgData name="valia aggelaki" userId="bf6e5e44c7498c98" providerId="LiveId" clId="{F8EDCBD6-3BA5-43FF-B529-89C07189DED6}" dt="2025-03-07T06:19:01.574" v="1" actId="1076"/>
          <ac:picMkLst>
            <pc:docMk/>
            <pc:sldMk cId="2682393709" sldId="257"/>
            <ac:picMk id="4" creationId="{F8EAAB44-2727-5B0D-7751-7984E798AA5E}"/>
          </ac:picMkLst>
        </pc:picChg>
      </pc:sldChg>
      <pc:sldChg chg="addSp modSp mod">
        <pc:chgData name="valia aggelaki" userId="bf6e5e44c7498c98" providerId="LiveId" clId="{F8EDCBD6-3BA5-43FF-B529-89C07189DED6}" dt="2025-03-07T06:19:12.090" v="4" actId="1076"/>
        <pc:sldMkLst>
          <pc:docMk/>
          <pc:sldMk cId="240436356" sldId="258"/>
        </pc:sldMkLst>
        <pc:picChg chg="add mod">
          <ac:chgData name="valia aggelaki" userId="bf6e5e44c7498c98" providerId="LiveId" clId="{F8EDCBD6-3BA5-43FF-B529-89C07189DED6}" dt="2025-03-07T06:19:12.090" v="4" actId="1076"/>
          <ac:picMkLst>
            <pc:docMk/>
            <pc:sldMk cId="240436356" sldId="258"/>
            <ac:picMk id="4" creationId="{08C321DB-8EBB-C0B6-F2AB-DF787B02C57A}"/>
          </ac:picMkLst>
        </pc:picChg>
      </pc:sldChg>
      <pc:sldChg chg="addSp modSp mod">
        <pc:chgData name="valia aggelaki" userId="bf6e5e44c7498c98" providerId="LiveId" clId="{F8EDCBD6-3BA5-43FF-B529-89C07189DED6}" dt="2025-03-07T06:19:23.362" v="6" actId="1076"/>
        <pc:sldMkLst>
          <pc:docMk/>
          <pc:sldMk cId="2659262771" sldId="259"/>
        </pc:sldMkLst>
        <pc:picChg chg="add mod">
          <ac:chgData name="valia aggelaki" userId="bf6e5e44c7498c98" providerId="LiveId" clId="{F8EDCBD6-3BA5-43FF-B529-89C07189DED6}" dt="2025-03-07T06:19:23.362" v="6" actId="1076"/>
          <ac:picMkLst>
            <pc:docMk/>
            <pc:sldMk cId="2659262771" sldId="259"/>
            <ac:picMk id="4" creationId="{5CDFE09E-F009-27AA-171A-595D1970AEC8}"/>
          </ac:picMkLst>
        </pc:picChg>
      </pc:sldChg>
      <pc:sldChg chg="addSp modSp mod">
        <pc:chgData name="valia aggelaki" userId="bf6e5e44c7498c98" providerId="LiveId" clId="{F8EDCBD6-3BA5-43FF-B529-89C07189DED6}" dt="2025-03-07T06:19:31.259" v="8" actId="1076"/>
        <pc:sldMkLst>
          <pc:docMk/>
          <pc:sldMk cId="300520423" sldId="260"/>
        </pc:sldMkLst>
        <pc:picChg chg="add mod">
          <ac:chgData name="valia aggelaki" userId="bf6e5e44c7498c98" providerId="LiveId" clId="{F8EDCBD6-3BA5-43FF-B529-89C07189DED6}" dt="2025-03-07T06:19:31.259" v="8" actId="1076"/>
          <ac:picMkLst>
            <pc:docMk/>
            <pc:sldMk cId="300520423" sldId="260"/>
            <ac:picMk id="4" creationId="{911318CD-1562-CF68-6AC3-0AC7E2F0C76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26448-2D7F-4453-5ADE-4EA09AFD835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5A1816DF-B552-A02B-C539-1F62436A04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E17E494B-DA78-5E9F-ABE8-4F942CA48E0C}"/>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F28B4F88-725A-11C9-C3F6-A609E0F656DD}"/>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1D19DBF-AC83-3123-2220-1E101D54965C}"/>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214419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7EF49-2C68-EF80-3389-05C8D2D17D6E}"/>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32A7D4F6-6293-6242-AC67-77FC46A1769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BC878F01-374C-0789-DAFC-10D2878EE184}"/>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D61B8602-4575-1708-7B0A-8E4306079ED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7675065-45AB-0738-58C5-6AF3232281C4}"/>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3777273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F509E3-3712-EBDF-43A1-56C1C5F1414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90B67DE-B6DF-371C-5477-3CA3963E415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F72FF06-1A6C-3C66-474F-151C05D926CA}"/>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8B280D3D-CC70-D66C-1424-B61781F402E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A6629B4-D7A8-92D7-C2EB-96215872D48D}"/>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461173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EA8AF-AD9A-1C02-ED21-269D42B9F229}"/>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BF6A4220-0867-660A-BB11-EFDC1E5EC62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02937FAB-0A40-F324-E96D-8CC80658882C}"/>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44FAE845-9348-0C16-25A5-80B1FBB5C03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F8DC042-3D8D-0879-19F3-CB9AEB1F46F7}"/>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213469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4163E-688E-C76D-3436-2DD740E68C8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3A0A57F2-AA3C-1674-99D8-ECFE09AB7E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68063E4-D957-A6D9-9652-D001B1DCB5C0}"/>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1C1EB71D-17A2-C180-C12E-55599713926D}"/>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3560765-0787-007C-188C-B0A453B964A3}"/>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863758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146FC-DFCE-C49F-EE0E-2D4E1C32A983}"/>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90E41692-E3F3-9213-4A65-6E7138E0647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058F649B-59BA-6872-6986-535C3A6583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22E631DC-A917-EECA-9231-828DA973B21A}"/>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6" name="Footer Placeholder 5">
            <a:extLst>
              <a:ext uri="{FF2B5EF4-FFF2-40B4-BE49-F238E27FC236}">
                <a16:creationId xmlns:a16="http://schemas.microsoft.com/office/drawing/2014/main" id="{F82AE3F1-E9CB-E428-A2A7-C2FEDDD18EA9}"/>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5AA18680-83C6-D5CE-BDFB-BCF090F50527}"/>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220769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3510-86D3-A2AA-124D-8B2CF5317A2B}"/>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19E6499C-A88B-7D72-E892-07CB8CA2C9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016C49-9F10-D037-A549-234AE3F31E5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7EDFE697-3A0C-746D-5176-BF76802546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090F7B2-9C46-903A-B65D-2003559A576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C6CBF50D-C047-93FB-7F32-A6B1A77407BD}"/>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8" name="Footer Placeholder 7">
            <a:extLst>
              <a:ext uri="{FF2B5EF4-FFF2-40B4-BE49-F238E27FC236}">
                <a16:creationId xmlns:a16="http://schemas.microsoft.com/office/drawing/2014/main" id="{7A26CCD0-1005-5A60-18C2-2E41268A3A6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29219EA1-91D2-3795-2A99-BD3E2A88E829}"/>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698313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B7F5F-A497-F9B2-3474-B4048CA824FE}"/>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01B0F8B7-254D-45AB-4F56-5A1A99904879}"/>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4" name="Footer Placeholder 3">
            <a:extLst>
              <a:ext uri="{FF2B5EF4-FFF2-40B4-BE49-F238E27FC236}">
                <a16:creationId xmlns:a16="http://schemas.microsoft.com/office/drawing/2014/main" id="{C2845C56-E9BB-CA3A-EF41-BA65C7D2C8E2}"/>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9847DE5A-9179-94EE-80FB-C9FF0C709AE4}"/>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70549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F35209-4CA9-EC60-DA6C-0D6AF02B159E}"/>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3" name="Footer Placeholder 2">
            <a:extLst>
              <a:ext uri="{FF2B5EF4-FFF2-40B4-BE49-F238E27FC236}">
                <a16:creationId xmlns:a16="http://schemas.microsoft.com/office/drawing/2014/main" id="{EE327433-9435-BF98-9584-DE0E68BB6F1C}"/>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0E56F496-6E8F-7853-4328-888A8D85E314}"/>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424206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82FEF-2AB2-686A-58B3-979E1551E0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42F9FBB3-66E2-5C12-54BB-1F21836F0E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2C96978-CDD1-CD84-C109-17AACFCDF1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35B5FBE-A206-A286-0BED-856F257A157D}"/>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6" name="Footer Placeholder 5">
            <a:extLst>
              <a:ext uri="{FF2B5EF4-FFF2-40B4-BE49-F238E27FC236}">
                <a16:creationId xmlns:a16="http://schemas.microsoft.com/office/drawing/2014/main" id="{2A42F3A1-31AB-1F17-A5A8-1230890651E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77C365F3-9528-5EE7-AB79-47D250FE3A0D}"/>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14472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CFE34-9654-9FE0-2547-C88E449AD0E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64B32425-BE90-5BB7-7691-90F6B1E10A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841375A8-8577-FBA4-430F-0D183D14C3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1C594CC-6B7B-800D-8A79-34F9A57AB5C3}"/>
              </a:ext>
            </a:extLst>
          </p:cNvPr>
          <p:cNvSpPr>
            <a:spLocks noGrp="1"/>
          </p:cNvSpPr>
          <p:nvPr>
            <p:ph type="dt" sz="half" idx="10"/>
          </p:nvPr>
        </p:nvSpPr>
        <p:spPr/>
        <p:txBody>
          <a:bodyPr/>
          <a:lstStyle/>
          <a:p>
            <a:fld id="{CFF45848-32C6-EB45-A4C3-98F7A2054015}" type="datetimeFigureOut">
              <a:rPr lang="en-GR" smtClean="0"/>
              <a:t>03/07/2025</a:t>
            </a:fld>
            <a:endParaRPr lang="en-GR"/>
          </a:p>
        </p:txBody>
      </p:sp>
      <p:sp>
        <p:nvSpPr>
          <p:cNvPr id="6" name="Footer Placeholder 5">
            <a:extLst>
              <a:ext uri="{FF2B5EF4-FFF2-40B4-BE49-F238E27FC236}">
                <a16:creationId xmlns:a16="http://schemas.microsoft.com/office/drawing/2014/main" id="{41BC7FB8-1E50-8B29-C748-D3A6830A81C3}"/>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AE02826B-8600-C8B0-396C-C73D00F6D1EE}"/>
              </a:ext>
            </a:extLst>
          </p:cNvPr>
          <p:cNvSpPr>
            <a:spLocks noGrp="1"/>
          </p:cNvSpPr>
          <p:nvPr>
            <p:ph type="sldNum" sz="quarter" idx="12"/>
          </p:nvPr>
        </p:nvSpPr>
        <p:spPr/>
        <p:txBody>
          <a:bodyPr/>
          <a:lstStyle/>
          <a:p>
            <a:fld id="{11975D46-12F6-9040-A9FB-1F1DB75BC59E}" type="slidenum">
              <a:rPr lang="en-GR" smtClean="0"/>
              <a:t>‹#›</a:t>
            </a:fld>
            <a:endParaRPr lang="en-GR"/>
          </a:p>
        </p:txBody>
      </p:sp>
    </p:spTree>
    <p:extLst>
      <p:ext uri="{BB962C8B-B14F-4D97-AF65-F5344CB8AC3E}">
        <p14:creationId xmlns:p14="http://schemas.microsoft.com/office/powerpoint/2010/main" val="3375549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919603-6173-9939-BE7F-2E45513A20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2F9B2569-E605-C537-03B5-100C0FDB8D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7164F50-8829-AA09-6448-69E8B7F765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45848-32C6-EB45-A4C3-98F7A2054015}" type="datetimeFigureOut">
              <a:rPr lang="en-GR" smtClean="0"/>
              <a:t>03/07/2025</a:t>
            </a:fld>
            <a:endParaRPr lang="en-GR"/>
          </a:p>
        </p:txBody>
      </p:sp>
      <p:sp>
        <p:nvSpPr>
          <p:cNvPr id="5" name="Footer Placeholder 4">
            <a:extLst>
              <a:ext uri="{FF2B5EF4-FFF2-40B4-BE49-F238E27FC236}">
                <a16:creationId xmlns:a16="http://schemas.microsoft.com/office/drawing/2014/main" id="{00835306-837C-235F-1F54-2172C6D890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9A49151A-B452-858F-4BBE-79BE514533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75D46-12F6-9040-A9FB-1F1DB75BC59E}" type="slidenum">
              <a:rPr lang="en-GR" smtClean="0"/>
              <a:t>‹#›</a:t>
            </a:fld>
            <a:endParaRPr lang="en-GR"/>
          </a:p>
        </p:txBody>
      </p:sp>
    </p:spTree>
    <p:extLst>
      <p:ext uri="{BB962C8B-B14F-4D97-AF65-F5344CB8AC3E}">
        <p14:creationId xmlns:p14="http://schemas.microsoft.com/office/powerpoint/2010/main" val="1738869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837E-8847-E6A9-B779-B0A0563DF091}"/>
              </a:ext>
            </a:extLst>
          </p:cNvPr>
          <p:cNvSpPr>
            <a:spLocks noGrp="1"/>
          </p:cNvSpPr>
          <p:nvPr>
            <p:ph type="ctrTitle"/>
          </p:nvPr>
        </p:nvSpPr>
        <p:spPr/>
        <p:txBody>
          <a:bodyPr>
            <a:normAutofit fontScale="90000"/>
          </a:bodyPr>
          <a:lstStyle/>
          <a:p>
            <a:br>
              <a:rPr lang="en-GB" dirty="0"/>
            </a:br>
            <a:r>
              <a:rPr lang="en-GB" dirty="0"/>
              <a:t>Ethics &amp; Politics of Artificial Intelligence  </a:t>
            </a:r>
            <a:br>
              <a:rPr lang="en-GB" dirty="0"/>
            </a:br>
            <a:r>
              <a:rPr lang="en-US" dirty="0"/>
              <a:t>3.3</a:t>
            </a:r>
            <a:endParaRPr lang="en-GR" dirty="0"/>
          </a:p>
        </p:txBody>
      </p:sp>
      <p:sp>
        <p:nvSpPr>
          <p:cNvPr id="3" name="Subtitle 2">
            <a:extLst>
              <a:ext uri="{FF2B5EF4-FFF2-40B4-BE49-F238E27FC236}">
                <a16:creationId xmlns:a16="http://schemas.microsoft.com/office/drawing/2014/main" id="{6659B3BE-64D3-D963-543C-A0981A37A82A}"/>
              </a:ext>
            </a:extLst>
          </p:cNvPr>
          <p:cNvSpPr>
            <a:spLocks noGrp="1"/>
          </p:cNvSpPr>
          <p:nvPr>
            <p:ph type="subTitle" idx="1"/>
          </p:nvPr>
        </p:nvSpPr>
        <p:spPr>
          <a:xfrm>
            <a:off x="1524000" y="3602037"/>
            <a:ext cx="9144000" cy="2133600"/>
          </a:xfrm>
        </p:spPr>
        <p:txBody>
          <a:bodyPr>
            <a:normAutofit fontScale="62500" lnSpcReduction="20000"/>
          </a:bodyPr>
          <a:lstStyle/>
          <a:p>
            <a:r>
              <a:rPr lang="en-US" b="1" dirty="0"/>
              <a:t>EUROPEAN </a:t>
            </a:r>
            <a:r>
              <a:rPr lang="en-GB" b="1" dirty="0"/>
              <a:t>PROGRAM "TALOS"</a:t>
            </a:r>
            <a:br>
              <a:rPr lang="en-GB" dirty="0"/>
            </a:br>
            <a:endParaRPr lang="en-GB" dirty="0"/>
          </a:p>
          <a:p>
            <a:r>
              <a:rPr lang="en-GB" b="1" dirty="0">
                <a:hlinkClick r:id="rId2"/>
              </a:rPr>
              <a:t>https://talos-ai4ssh.uoc.gr/</a:t>
            </a:r>
            <a:br>
              <a:rPr lang="en-GB" dirty="0"/>
            </a:br>
            <a:endParaRPr lang="en-GB" dirty="0"/>
          </a:p>
          <a:p>
            <a:r>
              <a:rPr lang="en-GB" dirty="0" err="1"/>
              <a:t>Dr.</a:t>
            </a:r>
            <a:r>
              <a:rPr lang="en-GB" dirty="0"/>
              <a:t> Nikos </a:t>
            </a:r>
            <a:r>
              <a:rPr lang="en-GB" dirty="0" err="1"/>
              <a:t>Erinakis</a:t>
            </a:r>
            <a:br>
              <a:rPr lang="en-GB" dirty="0"/>
            </a:br>
            <a:endParaRPr lang="en-GB" dirty="0"/>
          </a:p>
          <a:p>
            <a:r>
              <a:rPr lang="en-GB" dirty="0"/>
              <a:t>Assistant Professor of Social &amp; Political Philosophy and Philosophy of Culture</a:t>
            </a:r>
            <a:br>
              <a:rPr lang="en-GB" dirty="0"/>
            </a:br>
            <a:endParaRPr lang="en-GB" dirty="0"/>
          </a:p>
          <a:p>
            <a:r>
              <a:rPr lang="en-GB" dirty="0"/>
              <a:t>University of Crete</a:t>
            </a:r>
          </a:p>
          <a:p>
            <a:endParaRPr lang="en-GR" dirty="0"/>
          </a:p>
        </p:txBody>
      </p:sp>
      <p:pic>
        <p:nvPicPr>
          <p:cNvPr id="4" name="Εικόνα 3">
            <a:extLst>
              <a:ext uri="{FF2B5EF4-FFF2-40B4-BE49-F238E27FC236}">
                <a16:creationId xmlns:a16="http://schemas.microsoft.com/office/drawing/2014/main" id="{F8EAAB44-2727-5B0D-7751-7984E798AA5E}"/>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823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B77A-C778-3F38-B16D-D66682C93B9D}"/>
              </a:ext>
            </a:extLst>
          </p:cNvPr>
          <p:cNvSpPr>
            <a:spLocks noGrp="1"/>
          </p:cNvSpPr>
          <p:nvPr>
            <p:ph type="title"/>
          </p:nvPr>
        </p:nvSpPr>
        <p:spPr/>
        <p:txBody>
          <a:bodyPr/>
          <a:lstStyle/>
          <a:p>
            <a:r>
              <a:rPr lang="en-GB" dirty="0"/>
              <a:t>AI &amp; Accountability</a:t>
            </a:r>
            <a:endParaRPr lang="en-GR" dirty="0"/>
          </a:p>
        </p:txBody>
      </p:sp>
      <p:sp>
        <p:nvSpPr>
          <p:cNvPr id="3" name="Content Placeholder 2">
            <a:extLst>
              <a:ext uri="{FF2B5EF4-FFF2-40B4-BE49-F238E27FC236}">
                <a16:creationId xmlns:a16="http://schemas.microsoft.com/office/drawing/2014/main" id="{B037C96D-A191-03D5-710B-F16EC805A23F}"/>
              </a:ext>
            </a:extLst>
          </p:cNvPr>
          <p:cNvSpPr>
            <a:spLocks noGrp="1"/>
          </p:cNvSpPr>
          <p:nvPr>
            <p:ph idx="1"/>
          </p:nvPr>
        </p:nvSpPr>
        <p:spPr/>
        <p:txBody>
          <a:bodyPr>
            <a:normAutofit fontScale="85000" lnSpcReduction="20000"/>
          </a:bodyPr>
          <a:lstStyle/>
          <a:p>
            <a:r>
              <a:rPr lang="en-GB" dirty="0"/>
              <a:t>Accountability in relation to AI is the recognition of responsibility for the actions, decisions and products of AI. It is the state of responsibility and accountability for a system, its behaviour and its potential consequences.</a:t>
            </a:r>
          </a:p>
          <a:p>
            <a:endParaRPr lang="en-GB" dirty="0"/>
          </a:p>
          <a:p>
            <a:r>
              <a:rPr lang="en-GB" dirty="0"/>
              <a:t>In AI ethics, there are three different concepts or dimensions of accountability. They suggest a different means of action involving the issue of determining responsibility:</a:t>
            </a:r>
          </a:p>
          <a:p>
            <a:endParaRPr lang="en-GB" dirty="0"/>
          </a:p>
          <a:p>
            <a:pPr marL="457200" lvl="1" indent="0">
              <a:buNone/>
            </a:pPr>
            <a:r>
              <a:rPr lang="en-GB" dirty="0" err="1"/>
              <a:t>i</a:t>
            </a:r>
            <a:r>
              <a:rPr lang="en-GB" dirty="0"/>
              <a:t>. Which persons (or groups) are accountable for the impact of algorithmic AI systems?  Who is responsible for what outcome within the overall socio-technical system?</a:t>
            </a:r>
          </a:p>
          <a:p>
            <a:pPr marL="457200" lvl="1" indent="0">
              <a:buNone/>
            </a:pPr>
            <a:endParaRPr lang="en-GB" dirty="0"/>
          </a:p>
          <a:p>
            <a:pPr marL="457200" lvl="1" indent="0">
              <a:buNone/>
            </a:pPr>
            <a:r>
              <a:rPr lang="en-GB" dirty="0"/>
              <a:t>ii. Which feature of the social system develops, produces and uses AI?</a:t>
            </a:r>
          </a:p>
          <a:p>
            <a:pPr marL="457200" lvl="1" indent="0">
              <a:buNone/>
            </a:pPr>
            <a:endParaRPr lang="en-GB" dirty="0"/>
          </a:p>
          <a:p>
            <a:pPr marL="457200" lvl="1" indent="0">
              <a:buNone/>
            </a:pPr>
            <a:r>
              <a:rPr lang="en-GB" dirty="0"/>
              <a:t>iii. What characteristic of the AI system itself?</a:t>
            </a:r>
            <a:endParaRPr lang="en-GR" dirty="0"/>
          </a:p>
        </p:txBody>
      </p:sp>
      <p:pic>
        <p:nvPicPr>
          <p:cNvPr id="4" name="Εικόνα 3">
            <a:extLst>
              <a:ext uri="{FF2B5EF4-FFF2-40B4-BE49-F238E27FC236}">
                <a16:creationId xmlns:a16="http://schemas.microsoft.com/office/drawing/2014/main" id="{08C321DB-8EBB-C0B6-F2AB-DF787B02C57A}"/>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24043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F43F5-9CB5-3F3A-416E-A2F9F5C7A9B6}"/>
              </a:ext>
            </a:extLst>
          </p:cNvPr>
          <p:cNvSpPr>
            <a:spLocks noGrp="1"/>
          </p:cNvSpPr>
          <p:nvPr>
            <p:ph type="title"/>
          </p:nvPr>
        </p:nvSpPr>
        <p:spPr/>
        <p:txBody>
          <a:bodyPr>
            <a:normAutofit/>
          </a:bodyPr>
          <a:lstStyle/>
          <a:p>
            <a:r>
              <a:rPr lang="en-GB" dirty="0"/>
              <a:t>Ethics, Politics, Intersectionality &amp; AI</a:t>
            </a:r>
            <a:endParaRPr lang="en-GR" dirty="0"/>
          </a:p>
        </p:txBody>
      </p:sp>
      <p:sp>
        <p:nvSpPr>
          <p:cNvPr id="3" name="Content Placeholder 2">
            <a:extLst>
              <a:ext uri="{FF2B5EF4-FFF2-40B4-BE49-F238E27FC236}">
                <a16:creationId xmlns:a16="http://schemas.microsoft.com/office/drawing/2014/main" id="{5779F536-AB02-055A-F65F-86939D6814DA}"/>
              </a:ext>
            </a:extLst>
          </p:cNvPr>
          <p:cNvSpPr>
            <a:spLocks noGrp="1"/>
          </p:cNvSpPr>
          <p:nvPr>
            <p:ph idx="1"/>
          </p:nvPr>
        </p:nvSpPr>
        <p:spPr/>
        <p:txBody>
          <a:bodyPr>
            <a:normAutofit lnSpcReduction="10000"/>
          </a:bodyPr>
          <a:lstStyle/>
          <a:p>
            <a:r>
              <a:rPr lang="en-GB" dirty="0"/>
              <a:t>The development of ethical principles for the responsible use and development of AI requires the cooperation of industry stakeholders. Stakeholders need to consider how social, economic and political issues (e.g. inequalities, personal and collective freedoms etc.) intersect with AI and determine how machines and humans can coexist harmoniously.</a:t>
            </a:r>
          </a:p>
          <a:p>
            <a:r>
              <a:rPr lang="en-GB" dirty="0"/>
              <a:t>The role of personal &amp; collective subjects.</a:t>
            </a:r>
          </a:p>
          <a:p>
            <a:r>
              <a:rPr lang="en-GB" dirty="0"/>
              <a:t>Each of these agents plays an important role in ensuring fewer biases and risks for AI technologies: university professors, scientific researchers, institutions, governments, corporations, non-profit/governmental organisations etc.</a:t>
            </a:r>
            <a:endParaRPr lang="en-GR" dirty="0"/>
          </a:p>
        </p:txBody>
      </p:sp>
      <p:pic>
        <p:nvPicPr>
          <p:cNvPr id="4" name="Εικόνα 3">
            <a:extLst>
              <a:ext uri="{FF2B5EF4-FFF2-40B4-BE49-F238E27FC236}">
                <a16:creationId xmlns:a16="http://schemas.microsoft.com/office/drawing/2014/main" id="{5CDFE09E-F009-27AA-171A-595D1970AEC8}"/>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59262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D49BC-E08D-9CFD-6C3C-AAD844A36D32}"/>
              </a:ext>
            </a:extLst>
          </p:cNvPr>
          <p:cNvSpPr>
            <a:spLocks noGrp="1"/>
          </p:cNvSpPr>
          <p:nvPr>
            <p:ph type="title"/>
          </p:nvPr>
        </p:nvSpPr>
        <p:spPr/>
        <p:txBody>
          <a:bodyPr/>
          <a:lstStyle/>
          <a:p>
            <a:r>
              <a:rPr lang="en-GB" dirty="0"/>
              <a:t>Openness &amp; AI</a:t>
            </a:r>
            <a:endParaRPr lang="en-GR" dirty="0"/>
          </a:p>
        </p:txBody>
      </p:sp>
      <p:sp>
        <p:nvSpPr>
          <p:cNvPr id="3" name="Content Placeholder 2">
            <a:extLst>
              <a:ext uri="{FF2B5EF4-FFF2-40B4-BE49-F238E27FC236}">
                <a16:creationId xmlns:a16="http://schemas.microsoft.com/office/drawing/2014/main" id="{E063B997-183A-CB13-D455-5E7EF5580006}"/>
              </a:ext>
            </a:extLst>
          </p:cNvPr>
          <p:cNvSpPr>
            <a:spLocks noGrp="1"/>
          </p:cNvSpPr>
          <p:nvPr>
            <p:ph idx="1"/>
          </p:nvPr>
        </p:nvSpPr>
        <p:spPr/>
        <p:txBody>
          <a:bodyPr>
            <a:normAutofit fontScale="85000" lnSpcReduction="20000"/>
          </a:bodyPr>
          <a:lstStyle/>
          <a:p>
            <a:pPr marL="0" indent="0">
              <a:buNone/>
            </a:pPr>
            <a:r>
              <a:rPr lang="en-GB" dirty="0"/>
              <a:t>How will AI go from a "black box" to an "open book"?</a:t>
            </a:r>
          </a:p>
          <a:p>
            <a:pPr marL="0" indent="0">
              <a:buNone/>
            </a:pPr>
            <a:endParaRPr lang="en-GB" dirty="0"/>
          </a:p>
          <a:p>
            <a:r>
              <a:rPr lang="en-GB" dirty="0"/>
              <a:t>Using simpler models, even at the sacrifice of accuracy and efficiency for the sake of explanatory power.</a:t>
            </a:r>
          </a:p>
          <a:p>
            <a:pPr marL="0" indent="0">
              <a:buNone/>
            </a:pPr>
            <a:endParaRPr lang="en-GB" dirty="0"/>
          </a:p>
          <a:p>
            <a:r>
              <a:rPr lang="en-GB" dirty="0"/>
              <a:t>Combining simpler and more sophisticated models.</a:t>
            </a:r>
          </a:p>
          <a:p>
            <a:endParaRPr lang="en-GB" dirty="0"/>
          </a:p>
          <a:p>
            <a:r>
              <a:rPr lang="en-GB" dirty="0"/>
              <a:t>Continuous monitoring of inputs and outputs in the algorithmic model.</a:t>
            </a:r>
          </a:p>
          <a:p>
            <a:endParaRPr lang="en-GB" dirty="0"/>
          </a:p>
          <a:p>
            <a:r>
              <a:rPr lang="en-GB" dirty="0"/>
              <a:t>Design of models with a focus on the user-face. Use of cognitively and psychologically effective methods and tools to visualize model states or direct attention.</a:t>
            </a:r>
            <a:endParaRPr lang="en-GR" dirty="0"/>
          </a:p>
        </p:txBody>
      </p:sp>
      <p:pic>
        <p:nvPicPr>
          <p:cNvPr id="4" name="Εικόνα 3">
            <a:extLst>
              <a:ext uri="{FF2B5EF4-FFF2-40B4-BE49-F238E27FC236}">
                <a16:creationId xmlns:a16="http://schemas.microsoft.com/office/drawing/2014/main" id="{911318CD-1562-CF68-6AC3-0AC7E2F0C766}"/>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3005204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360</Words>
  <Application>Microsoft Office PowerPoint</Application>
  <PresentationFormat>Ευρεία οθόνη</PresentationFormat>
  <Paragraphs>30</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Ethics &amp; Politics of Artificial Intelligence   3.3</vt:lpstr>
      <vt:lpstr>AI &amp; Accountability</vt:lpstr>
      <vt:lpstr>Ethics, Politics, Intersectionality &amp; AI</vt:lpstr>
      <vt:lpstr>Openness &amp; 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&amp; Politics of Artificial Intelligence   3.3</dc:title>
  <dc:creator>Microsoft Office User</dc:creator>
  <cp:lastModifiedBy>valia aggelaki</cp:lastModifiedBy>
  <cp:revision>3</cp:revision>
  <dcterms:created xsi:type="dcterms:W3CDTF">2025-02-26T14:32:17Z</dcterms:created>
  <dcterms:modified xsi:type="dcterms:W3CDTF">2025-03-07T06:19:32Z</dcterms:modified>
</cp:coreProperties>
</file>