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100" d="100"/>
          <a:sy n="100" d="100"/>
        </p:scale>
        <p:origin x="87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95B6D-33E1-1CCA-52F0-8013321D0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51AD48-68A2-F1ED-E2EA-135549B51F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AB5C6-38A8-36A4-5668-592B652A4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14CE-2036-894F-83D2-47C47A5B1EF5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E78E9-7B86-983E-C2EB-417E9A95E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8643F1-528D-8BC4-3363-497CDEDAB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3DBE-DA43-0745-A0B6-33EAA674D07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274498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378EC-F718-DF7C-D114-34898C7C1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43614B-0975-ECFA-5A4F-8072486961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ABBD45-3F13-30C9-25FA-8E89C38E4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14CE-2036-894F-83D2-47C47A5B1EF5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55B20-1029-2EB0-DCBB-C63018233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C381F-B48E-FF80-FC11-740FDB496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3DBE-DA43-0745-A0B6-33EAA674D07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194867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215250-386D-321C-2AB9-733D98F033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477D0A-FCE4-1896-A8BB-55425AC9D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B70E8-D241-4053-3F21-B6E4D29FC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14CE-2036-894F-83D2-47C47A5B1EF5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6F667-5086-8874-33FD-566EFC12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CF4F6-B724-18DD-9012-9F9BA6E45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3DBE-DA43-0745-A0B6-33EAA674D07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725600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D2177-A80D-63E1-44E6-7FF149EC0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10A0F-E6B2-7939-A945-CA284F10E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50210-3F14-0851-C6DA-D44D0E263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14CE-2036-894F-83D2-47C47A5B1EF5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64FA7-2917-A360-A611-61607D012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071E5-A848-9210-8943-2A64C77CA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3DBE-DA43-0745-A0B6-33EAA674D07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95143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36E30-0D88-1D56-EAD8-BEB151A90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F93D8-AB51-5310-F5F9-7AC99C8D5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BF626-CFF0-1F41-82EF-B998E2144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14CE-2036-894F-83D2-47C47A5B1EF5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00954-321A-B248-9F2F-EB3014A14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DD866-1BAA-F5A1-FE1C-9411D015B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3DBE-DA43-0745-A0B6-33EAA674D07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62196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66985-DE62-AF58-56C9-AD7C7E2E4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D553E-1D2B-97CF-F5A8-B93A1C898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9DE7FA-6B68-113F-AE23-858C67A2CF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5614D-1778-7803-3469-63E554B0E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14CE-2036-894F-83D2-47C47A5B1EF5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EFCC17-E674-E2EB-D73E-814075AF2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9A3AF8-EA18-2079-4C51-B54E3E352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3DBE-DA43-0745-A0B6-33EAA674D07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72836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4D6A2-BF92-8325-ED0C-0A74E854C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6FAAA-1F54-386F-7137-5FF1C7627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59903-FAFD-D771-611E-B11379402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E3DC3E-3C69-A879-5051-14E220831B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26E7D3-7188-961B-F9C9-F0CF44D00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2A988-C896-5C8F-AF77-6D5A55A39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14CE-2036-894F-83D2-47C47A5B1EF5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22F291-9577-459D-E134-0706CB498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13342A-7E5C-71C5-87E2-2289D967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3DBE-DA43-0745-A0B6-33EAA674D07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39598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90796-B7DB-FFED-7036-19F3DEE09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BFDD2C-15D1-AB24-AEA5-656404353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14CE-2036-894F-83D2-47C47A5B1EF5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A14F19-EDF8-56F1-BDF3-B5B3CF304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76EC1-227C-FC7C-369D-A5FF36999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3DBE-DA43-0745-A0B6-33EAA674D07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76685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9224AD-4CFF-C37F-5746-708DE05B5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14CE-2036-894F-83D2-47C47A5B1EF5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F5DD04-5F71-A228-D5DC-4413092B2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D8D315-4FA3-BFB9-D0DA-25A04AF9D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3DBE-DA43-0745-A0B6-33EAA674D07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377779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49AB-ED56-8881-E2D3-6AC0E1469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A0097-AD4D-D70D-BB38-D61BA3A3C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F1FF4-D350-D5B1-3FA6-5D9F1C9D7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05B238-B7D5-AF39-0561-80696273F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14CE-2036-894F-83D2-47C47A5B1EF5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BE2A11-1AEE-41EB-615D-8902B85DF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4852B-73F9-F1F8-2543-2214A1343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3DBE-DA43-0745-A0B6-33EAA674D07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23178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F0F12-0767-CE24-8ED7-B6BD06A6D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4DECE8-B067-9214-B57B-1CD50EC275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E26DC7-79AB-8671-AAB6-E2773EE5FE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A1C8D3-41D0-8197-8BB9-95563E387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814CE-2036-894F-83D2-47C47A5B1EF5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AABF5-6D18-4040-6969-1127B5162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5551D-8DB2-F292-64E1-81EDE99B1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73DBE-DA43-0745-A0B6-33EAA674D07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68454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C3A350-1DB2-CC5F-7353-5FB362603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28EFC5-C8F8-AFBE-3579-42EFBF29FC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A8166-A3C5-C0FE-AAB9-05AAE8C70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814CE-2036-894F-83D2-47C47A5B1EF5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E5CA5-D9C8-FB4F-181A-50AD89F4FB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B46DF-1979-782C-48D6-714AEC83F7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73DBE-DA43-0745-A0B6-33EAA674D07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5206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A5794-8948-DC42-F48C-2DC709D9E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1972" y="369871"/>
            <a:ext cx="9144000" cy="2716230"/>
          </a:xfrm>
        </p:spPr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Ηθική &amp; Πολιτική </a:t>
            </a:r>
            <a:br>
              <a:rPr lang="el-GR" dirty="0"/>
            </a:br>
            <a:r>
              <a:rPr lang="el-GR" dirty="0"/>
              <a:t>της Τεχνητής Νοημοσύνης </a:t>
            </a:r>
            <a:br>
              <a:rPr lang="el-GR" dirty="0"/>
            </a:br>
            <a:r>
              <a:rPr lang="el-GR" dirty="0"/>
              <a:t>3.2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A35C5-8FE2-6D65-5940-CCF29DC40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21883"/>
            <a:ext cx="9144000" cy="2125724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 ΠΡΟΓΡΑΜΜΑ «ΤΑΛΩΣ»</a:t>
            </a:r>
          </a:p>
          <a:p>
            <a:r>
              <a:rPr lang="en-GB" b="1" dirty="0">
                <a:hlinkClick r:id="rId2"/>
              </a:rPr>
              <a:t>https://talos-ai4ssh.uoc.gr/</a:t>
            </a:r>
            <a:endParaRPr lang="el-GR" b="1" dirty="0"/>
          </a:p>
          <a:p>
            <a:endParaRPr lang="el-GR" b="1" dirty="0"/>
          </a:p>
          <a:p>
            <a:r>
              <a:rPr lang="el-GR" dirty="0"/>
              <a:t>Δρ. Νίκος </a:t>
            </a:r>
            <a:r>
              <a:rPr lang="el-GR" dirty="0" err="1"/>
              <a:t>Ερηνάκης</a:t>
            </a:r>
            <a:r>
              <a:rPr lang="el-GR" dirty="0"/>
              <a:t> </a:t>
            </a:r>
          </a:p>
          <a:p>
            <a:r>
              <a:rPr lang="el-GR" dirty="0"/>
              <a:t>Επίκουρος Καθηγητής Κοινωνικής &amp; Πολιτικής Φιλοσοφίας και Φιλοσοφίας του Πολιτισμού </a:t>
            </a:r>
          </a:p>
          <a:p>
            <a:r>
              <a:rPr lang="el-GR" dirty="0"/>
              <a:t>Πανεπιστήμιο Κρήτης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635C6454-E2A4-6F31-073F-DA1B181324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720" y="6119289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86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83C98-6270-A877-6F8E-676596C41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/>
          <a:lstStyle/>
          <a:p>
            <a:r>
              <a:rPr lang="el-GR" dirty="0"/>
              <a:t>Νοητικά Πειράματα για την ΤΝ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3CA78-7FE3-29E9-1847-1DD46C354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17851" cy="4351338"/>
          </a:xfrm>
        </p:spPr>
        <p:txBody>
          <a:bodyPr>
            <a:normAutofit fontScale="85000" lnSpcReduction="20000"/>
          </a:bodyPr>
          <a:lstStyle/>
          <a:p>
            <a:endParaRPr lang="el-GR" dirty="0"/>
          </a:p>
          <a:p>
            <a:r>
              <a:rPr lang="el-GR" dirty="0"/>
              <a:t>Το τεστ του </a:t>
            </a:r>
            <a:r>
              <a:rPr lang="en-US" dirty="0"/>
              <a:t>Alan Turing (1949)</a:t>
            </a:r>
            <a:endParaRPr lang="el-GR" dirty="0"/>
          </a:p>
          <a:p>
            <a:r>
              <a:rPr lang="el-GR" dirty="0"/>
              <a:t>Επιχείρημα του Κινέζικου Δωματίου</a:t>
            </a:r>
            <a:r>
              <a:rPr lang="en-US" dirty="0"/>
              <a:t> </a:t>
            </a:r>
            <a:r>
              <a:rPr lang="el-GR" dirty="0"/>
              <a:t>του </a:t>
            </a:r>
            <a:r>
              <a:rPr lang="en-US" dirty="0"/>
              <a:t>John Searle (1980)</a:t>
            </a:r>
            <a:endParaRPr lang="el-GR" dirty="0"/>
          </a:p>
          <a:p>
            <a:endParaRPr lang="en-US" dirty="0"/>
          </a:p>
          <a:p>
            <a:r>
              <a:rPr lang="el-GR" dirty="0"/>
              <a:t>Κατανόηση / </a:t>
            </a:r>
            <a:r>
              <a:rPr lang="el-GR" dirty="0" err="1"/>
              <a:t>Νοηματοδότηση</a:t>
            </a:r>
            <a:endParaRPr lang="el-GR" dirty="0"/>
          </a:p>
          <a:p>
            <a:endParaRPr lang="el-GR" dirty="0"/>
          </a:p>
          <a:p>
            <a:r>
              <a:rPr lang="el-GR" dirty="0"/>
              <a:t>Ηθική υπευθυνότητα: </a:t>
            </a:r>
          </a:p>
          <a:p>
            <a:pPr marL="0" indent="0">
              <a:buNone/>
            </a:pPr>
            <a:endParaRPr lang="el-GR" dirty="0"/>
          </a:p>
          <a:p>
            <a:pPr lvl="1">
              <a:buFont typeface="Wingdings" pitchFamily="2" charset="2"/>
              <a:buChar char="Ø"/>
            </a:pPr>
            <a:r>
              <a:rPr lang="el-GR" dirty="0"/>
              <a:t>Κατανόηση, </a:t>
            </a:r>
            <a:r>
              <a:rPr lang="el-GR" dirty="0" err="1"/>
              <a:t>προθεσιακότητα</a:t>
            </a:r>
            <a:r>
              <a:rPr lang="el-GR" dirty="0"/>
              <a:t> &amp; αποτελεσματικότητα</a:t>
            </a:r>
            <a:endParaRPr lang="en-US" dirty="0"/>
          </a:p>
          <a:p>
            <a:pPr lvl="1">
              <a:buFont typeface="Wingdings" pitchFamily="2" charset="2"/>
              <a:buChar char="Ø"/>
            </a:pPr>
            <a:r>
              <a:rPr lang="el-GR" dirty="0" err="1"/>
              <a:t>Πρ</a:t>
            </a:r>
            <a:r>
              <a:rPr lang="en-US" dirty="0" err="1"/>
              <a:t>ά</a:t>
            </a:r>
            <a:r>
              <a:rPr lang="el-GR" dirty="0" err="1"/>
              <a:t>ξη</a:t>
            </a:r>
            <a:r>
              <a:rPr lang="el-GR" dirty="0"/>
              <a:t> &amp; </a:t>
            </a:r>
            <a:r>
              <a:rPr lang="el-GR" dirty="0" err="1"/>
              <a:t>παρ</a:t>
            </a:r>
            <a:r>
              <a:rPr lang="en-US" dirty="0" err="1"/>
              <a:t>ά</a:t>
            </a:r>
            <a:r>
              <a:rPr lang="el-GR" dirty="0" err="1"/>
              <a:t>λειψη</a:t>
            </a:r>
            <a:r>
              <a:rPr lang="el-GR" dirty="0"/>
              <a:t> πράξης</a:t>
            </a:r>
            <a:endParaRPr lang="en-GR" dirty="0"/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FD6C259-E65A-0ADC-4096-41185C20A7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182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8D300-5C1C-5034-0E42-F7474E3EC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560651" cy="1325563"/>
          </a:xfrm>
        </p:spPr>
        <p:txBody>
          <a:bodyPr>
            <a:normAutofit fontScale="90000"/>
          </a:bodyPr>
          <a:lstStyle/>
          <a:p>
            <a:r>
              <a:rPr lang="el-GR" dirty="0"/>
              <a:t>Συσχέτιση ΤΝ με ανθρώπινη νοημοσύνη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0F0B2-9C97-45C6-6BBD-B49B577E8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34637"/>
            <a:ext cx="4803843" cy="3842325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Η ηθική της ΤΝ είναι σημαντική επειδή η τεχνολογία ΤΝ προορίζεται να συμπληρώσει, επαυξήσει ή/και υποκαταστήσει την ανθρώπινη νοημοσύνη.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Ωστόσο, όταν η τεχνολογία σχεδιάζεται για να αναπαράγει την ανθρώπινη δραστηριότητα, τα ίδια ζητήματα που μπορούν να θολώσουν την ανθρώπινη κρίση μπορούν να εισχωρήσουν και στην τεχνολογία.</a:t>
            </a:r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D8ED109E-8111-9275-E55A-EC9851236F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426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76522-BF5B-4DAB-1048-EFC7F2529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6383"/>
            <a:ext cx="5650149" cy="1204305"/>
          </a:xfrm>
        </p:spPr>
        <p:txBody>
          <a:bodyPr>
            <a:normAutofit fontScale="90000"/>
          </a:bodyPr>
          <a:lstStyle/>
          <a:p>
            <a:r>
              <a:rPr lang="el-GR" dirty="0"/>
              <a:t>Μελλοντική ανάπτυξη της ΤΝ: Από ποιους, για ποιους και με ποιους;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4185D-A71A-AFFA-ADD5-F4B94CAA6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260"/>
            <a:ext cx="5980889" cy="4221703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Τα έργα τεχνητής νοημοσύνης που βασίζονται σε μεροληπτικά ή ανακριβή δεδομένα μπορεί να έχουν επιβλαβείς συνέπειες, ιδίως για τις </a:t>
            </a:r>
            <a:r>
              <a:rPr lang="el-GR" dirty="0" err="1"/>
              <a:t>υποεκπροσωπούμενες</a:t>
            </a:r>
            <a:r>
              <a:rPr lang="el-GR" dirty="0"/>
              <a:t> ή περιθωριοποιημένες ομάδες και πρόσωπα.</a:t>
            </a:r>
          </a:p>
          <a:p>
            <a:r>
              <a:rPr lang="el-GR" dirty="0"/>
              <a:t>Εάν οι αλγόριθμοι ΤΝ και τα μοντέλα μηχανικής και βαθιάς μάθησης κατασκευάζονται με ταχείς </a:t>
            </a:r>
            <a:r>
              <a:rPr lang="el-GR" dirty="0" err="1"/>
              <a:t>καναταλωτικούς</a:t>
            </a:r>
            <a:r>
              <a:rPr lang="el-GR" dirty="0"/>
              <a:t> ρυθμούς με μόνο μέλημα την παραγωγή κέρδους, τότε μπορεί να καταστεί μη </a:t>
            </a:r>
            <a:r>
              <a:rPr lang="el-GR" dirty="0" err="1"/>
              <a:t>διαχειρίσιμο</a:t>
            </a:r>
            <a:r>
              <a:rPr lang="el-GR" dirty="0"/>
              <a:t> για τους μηχανικούς και τους διαχειριστές προϊόντων να διορθώσουν τις </a:t>
            </a:r>
            <a:r>
              <a:rPr lang="el-GR" dirty="0" err="1"/>
              <a:t>μεροληψίες</a:t>
            </a:r>
            <a:r>
              <a:rPr lang="el-GR" dirty="0"/>
              <a:t> που και οι ΤΝ φέρουν. </a:t>
            </a:r>
          </a:p>
          <a:p>
            <a:r>
              <a:rPr lang="el-GR" dirty="0"/>
              <a:t>Είναι ευκολότερο να ενσωματωθεί ένας κώδικας δεοντολογίας κατά τη διάρκεια της διαδικασίας ανάπτυξης για να μετριαστούν τυχόν μελλοντικοί κίνδυνοι.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4C3EDA9-71D9-34E4-7B6A-91427AFDF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1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246</Words>
  <Application>Microsoft Office PowerPoint</Application>
  <PresentationFormat>Ευρεία οθόνη</PresentationFormat>
  <Paragraphs>26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 Ηθική &amp; Πολιτική  της Τεχνητής Νοημοσύνης  3.2</vt:lpstr>
      <vt:lpstr>Νοητικά Πειράματα για την ΤΝ</vt:lpstr>
      <vt:lpstr>Συσχέτιση ΤΝ με ανθρώπινη νοημοσύνη</vt:lpstr>
      <vt:lpstr>Μελλοντική ανάπτυξη της ΤΝ: Από ποιους, για ποιους και με ποιους;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Τεχνητή Νοημοσύνη  &amp;  Ηθική 3.2</dc:title>
  <dc:creator>Microsoft Office User</dc:creator>
  <cp:lastModifiedBy>valia aggelaki</cp:lastModifiedBy>
  <cp:revision>11</cp:revision>
  <dcterms:created xsi:type="dcterms:W3CDTF">2024-11-07T16:32:53Z</dcterms:created>
  <dcterms:modified xsi:type="dcterms:W3CDTF">2025-03-04T10:41:17Z</dcterms:modified>
</cp:coreProperties>
</file>