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76" r:id="rId2"/>
    <p:sldId id="274" r:id="rId3"/>
    <p:sldId id="273" r:id="rId4"/>
    <p:sldId id="270" r:id="rId5"/>
    <p:sldId id="275" r:id="rId6"/>
  </p:sldIdLst>
  <p:sldSz cx="12192000" cy="6858000"/>
  <p:notesSz cx="6858000" cy="9144000"/>
  <p:defaultText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96"/>
    <p:restoredTop sz="96405"/>
  </p:normalViewPr>
  <p:slideViewPr>
    <p:cSldViewPr snapToGrid="0">
      <p:cViewPr varScale="1">
        <p:scale>
          <a:sx n="100" d="100"/>
          <a:sy n="100" d="100"/>
        </p:scale>
        <p:origin x="924" y="31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2DCAD-4FA8-F3A6-6A2D-14F4832338C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R"/>
          </a:p>
        </p:txBody>
      </p:sp>
      <p:sp>
        <p:nvSpPr>
          <p:cNvPr id="3" name="Subtitle 2">
            <a:extLst>
              <a:ext uri="{FF2B5EF4-FFF2-40B4-BE49-F238E27FC236}">
                <a16:creationId xmlns:a16="http://schemas.microsoft.com/office/drawing/2014/main" id="{FFDC5E29-0FEA-B14D-B75B-ADD6210F45A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R"/>
          </a:p>
        </p:txBody>
      </p:sp>
      <p:sp>
        <p:nvSpPr>
          <p:cNvPr id="4" name="Date Placeholder 3">
            <a:extLst>
              <a:ext uri="{FF2B5EF4-FFF2-40B4-BE49-F238E27FC236}">
                <a16:creationId xmlns:a16="http://schemas.microsoft.com/office/drawing/2014/main" id="{713E5E4A-E573-9CD9-CBC4-FA45E9B5AB11}"/>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D962171C-F09A-B997-D42A-C7ABD484869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6B5E26FD-86C8-BBD4-8306-68B3541B71D7}"/>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3249088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01C18-48CF-75A3-E5F0-7508E9FBFA0B}"/>
              </a:ext>
            </a:extLst>
          </p:cNvPr>
          <p:cNvSpPr>
            <a:spLocks noGrp="1"/>
          </p:cNvSpPr>
          <p:nvPr>
            <p:ph type="title"/>
          </p:nvPr>
        </p:nvSpPr>
        <p:spPr/>
        <p:txBody>
          <a:bodyPr/>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C946F1AC-381A-22DE-060C-2A2A3EC27FE9}"/>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79143C69-129B-9380-7A85-8A40B17190F5}"/>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CA44E026-2485-2B2D-F6A5-E2C0F6572A5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758C6922-AE5E-6813-9EAB-530A0909B5A7}"/>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2814372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082888-35B1-C192-8B00-58C05F6D0190}"/>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GR"/>
          </a:p>
        </p:txBody>
      </p:sp>
      <p:sp>
        <p:nvSpPr>
          <p:cNvPr id="3" name="Vertical Text Placeholder 2">
            <a:extLst>
              <a:ext uri="{FF2B5EF4-FFF2-40B4-BE49-F238E27FC236}">
                <a16:creationId xmlns:a16="http://schemas.microsoft.com/office/drawing/2014/main" id="{B2217CD5-A476-83FB-50C5-784DB8F4CA1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65B4ED41-1F7E-C355-7C3C-5732A396C90D}"/>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EA51343C-5AA3-90D0-3543-C61C9699F40E}"/>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2853F2A0-D961-CDFD-6A35-4E7A89DFEBBA}"/>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1701578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A9CFF-2047-4C41-E736-72540B3EA00A}"/>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13A65BD8-4F46-851E-4371-E23ED697E02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A05EB6FB-E27A-968A-E85E-262E11911F9F}"/>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C8B21F4E-2B7A-123E-5906-FEFBCBF812F7}"/>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3E3A7423-B866-44F2-22CE-9FB0AE68D840}"/>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15142094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7CAD9-AA21-F4AA-C052-3DE44F3380D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R"/>
          </a:p>
        </p:txBody>
      </p:sp>
      <p:sp>
        <p:nvSpPr>
          <p:cNvPr id="3" name="Text Placeholder 2">
            <a:extLst>
              <a:ext uri="{FF2B5EF4-FFF2-40B4-BE49-F238E27FC236}">
                <a16:creationId xmlns:a16="http://schemas.microsoft.com/office/drawing/2014/main" id="{DE468E57-C08B-0D87-CE57-7AC68B17635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A12BF86B-32B6-2249-FFC0-225D4D04C097}"/>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3B66E739-6D52-9CC7-1E3F-C0FE2E8BAB76}"/>
              </a:ext>
            </a:extLst>
          </p:cNvPr>
          <p:cNvSpPr>
            <a:spLocks noGrp="1"/>
          </p:cNvSpPr>
          <p:nvPr>
            <p:ph type="ftr" sz="quarter" idx="11"/>
          </p:nvPr>
        </p:nvSpPr>
        <p:spPr/>
        <p:txBody>
          <a:bodyPr/>
          <a:lstStyle/>
          <a:p>
            <a:endParaRPr lang="en-GR"/>
          </a:p>
        </p:txBody>
      </p:sp>
      <p:sp>
        <p:nvSpPr>
          <p:cNvPr id="6" name="Slide Number Placeholder 5">
            <a:extLst>
              <a:ext uri="{FF2B5EF4-FFF2-40B4-BE49-F238E27FC236}">
                <a16:creationId xmlns:a16="http://schemas.microsoft.com/office/drawing/2014/main" id="{9C3DAB1F-9DF1-DA3C-10D5-45F67D23B6ED}"/>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188378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1AE0A0-E876-3F2D-4167-EDA14048E1E3}"/>
              </a:ext>
            </a:extLst>
          </p:cNvPr>
          <p:cNvSpPr>
            <a:spLocks noGrp="1"/>
          </p:cNvSpPr>
          <p:nvPr>
            <p:ph type="title"/>
          </p:nvPr>
        </p:nvSpPr>
        <p:spPr/>
        <p:txBody>
          <a:bodyPr/>
          <a:lstStyle/>
          <a:p>
            <a:r>
              <a:rPr lang="en-GB"/>
              <a:t>Click to edit Master title style</a:t>
            </a:r>
            <a:endParaRPr lang="en-GR"/>
          </a:p>
        </p:txBody>
      </p:sp>
      <p:sp>
        <p:nvSpPr>
          <p:cNvPr id="3" name="Content Placeholder 2">
            <a:extLst>
              <a:ext uri="{FF2B5EF4-FFF2-40B4-BE49-F238E27FC236}">
                <a16:creationId xmlns:a16="http://schemas.microsoft.com/office/drawing/2014/main" id="{EE68D485-7634-4D5A-F5F4-C1067DF98F8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Content Placeholder 3">
            <a:extLst>
              <a:ext uri="{FF2B5EF4-FFF2-40B4-BE49-F238E27FC236}">
                <a16:creationId xmlns:a16="http://schemas.microsoft.com/office/drawing/2014/main" id="{5CE6173D-7CC0-1733-7F65-FCEC911379BA}"/>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Date Placeholder 4">
            <a:extLst>
              <a:ext uri="{FF2B5EF4-FFF2-40B4-BE49-F238E27FC236}">
                <a16:creationId xmlns:a16="http://schemas.microsoft.com/office/drawing/2014/main" id="{A3EBF13F-F46A-BD8A-FECE-2305F0018CA4}"/>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6" name="Footer Placeholder 5">
            <a:extLst>
              <a:ext uri="{FF2B5EF4-FFF2-40B4-BE49-F238E27FC236}">
                <a16:creationId xmlns:a16="http://schemas.microsoft.com/office/drawing/2014/main" id="{B0D64C33-0F8D-464B-F47F-1EA2B2F0DC54}"/>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6E418560-D88A-880E-0C55-AA404345E342}"/>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39353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B2C3C-62F5-EF88-3246-70F5F52B1E5B}"/>
              </a:ext>
            </a:extLst>
          </p:cNvPr>
          <p:cNvSpPr>
            <a:spLocks noGrp="1"/>
          </p:cNvSpPr>
          <p:nvPr>
            <p:ph type="title"/>
          </p:nvPr>
        </p:nvSpPr>
        <p:spPr>
          <a:xfrm>
            <a:off x="839788" y="365125"/>
            <a:ext cx="10515600" cy="1325563"/>
          </a:xfrm>
        </p:spPr>
        <p:txBody>
          <a:bodyPr/>
          <a:lstStyle/>
          <a:p>
            <a:r>
              <a:rPr lang="en-GB"/>
              <a:t>Click to edit Master title style</a:t>
            </a:r>
            <a:endParaRPr lang="en-GR"/>
          </a:p>
        </p:txBody>
      </p:sp>
      <p:sp>
        <p:nvSpPr>
          <p:cNvPr id="3" name="Text Placeholder 2">
            <a:extLst>
              <a:ext uri="{FF2B5EF4-FFF2-40B4-BE49-F238E27FC236}">
                <a16:creationId xmlns:a16="http://schemas.microsoft.com/office/drawing/2014/main" id="{00D04987-ED9D-6FC1-C5E5-1826B18F11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705E0B5-AB5D-52A8-2344-12C566142EC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5" name="Text Placeholder 4">
            <a:extLst>
              <a:ext uri="{FF2B5EF4-FFF2-40B4-BE49-F238E27FC236}">
                <a16:creationId xmlns:a16="http://schemas.microsoft.com/office/drawing/2014/main" id="{A13C6674-78B8-FC11-5427-72A9744C8E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759D6E1A-7748-4267-E966-BFB3AE56595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7" name="Date Placeholder 6">
            <a:extLst>
              <a:ext uri="{FF2B5EF4-FFF2-40B4-BE49-F238E27FC236}">
                <a16:creationId xmlns:a16="http://schemas.microsoft.com/office/drawing/2014/main" id="{E3A2297D-C04B-9666-6E35-07A8A0EA707B}"/>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8" name="Footer Placeholder 7">
            <a:extLst>
              <a:ext uri="{FF2B5EF4-FFF2-40B4-BE49-F238E27FC236}">
                <a16:creationId xmlns:a16="http://schemas.microsoft.com/office/drawing/2014/main" id="{AFC7D9C8-EFBC-9A58-7732-3C9623D7C7CB}"/>
              </a:ext>
            </a:extLst>
          </p:cNvPr>
          <p:cNvSpPr>
            <a:spLocks noGrp="1"/>
          </p:cNvSpPr>
          <p:nvPr>
            <p:ph type="ftr" sz="quarter" idx="11"/>
          </p:nvPr>
        </p:nvSpPr>
        <p:spPr/>
        <p:txBody>
          <a:bodyPr/>
          <a:lstStyle/>
          <a:p>
            <a:endParaRPr lang="en-GR"/>
          </a:p>
        </p:txBody>
      </p:sp>
      <p:sp>
        <p:nvSpPr>
          <p:cNvPr id="9" name="Slide Number Placeholder 8">
            <a:extLst>
              <a:ext uri="{FF2B5EF4-FFF2-40B4-BE49-F238E27FC236}">
                <a16:creationId xmlns:a16="http://schemas.microsoft.com/office/drawing/2014/main" id="{5D55F57A-47E5-A9E6-DD31-82885B906523}"/>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65981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B7776-5D70-2162-BEFE-E7D8F6266543}"/>
              </a:ext>
            </a:extLst>
          </p:cNvPr>
          <p:cNvSpPr>
            <a:spLocks noGrp="1"/>
          </p:cNvSpPr>
          <p:nvPr>
            <p:ph type="title"/>
          </p:nvPr>
        </p:nvSpPr>
        <p:spPr/>
        <p:txBody>
          <a:bodyPr/>
          <a:lstStyle/>
          <a:p>
            <a:r>
              <a:rPr lang="en-GB"/>
              <a:t>Click to edit Master title style</a:t>
            </a:r>
            <a:endParaRPr lang="en-GR"/>
          </a:p>
        </p:txBody>
      </p:sp>
      <p:sp>
        <p:nvSpPr>
          <p:cNvPr id="3" name="Date Placeholder 2">
            <a:extLst>
              <a:ext uri="{FF2B5EF4-FFF2-40B4-BE49-F238E27FC236}">
                <a16:creationId xmlns:a16="http://schemas.microsoft.com/office/drawing/2014/main" id="{602FBDA7-FBE1-90B2-2779-86B4D09A7114}"/>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4" name="Footer Placeholder 3">
            <a:extLst>
              <a:ext uri="{FF2B5EF4-FFF2-40B4-BE49-F238E27FC236}">
                <a16:creationId xmlns:a16="http://schemas.microsoft.com/office/drawing/2014/main" id="{EB459F1F-224D-0080-E51B-EF4067DE4076}"/>
              </a:ext>
            </a:extLst>
          </p:cNvPr>
          <p:cNvSpPr>
            <a:spLocks noGrp="1"/>
          </p:cNvSpPr>
          <p:nvPr>
            <p:ph type="ftr" sz="quarter" idx="11"/>
          </p:nvPr>
        </p:nvSpPr>
        <p:spPr/>
        <p:txBody>
          <a:bodyPr/>
          <a:lstStyle/>
          <a:p>
            <a:endParaRPr lang="en-GR"/>
          </a:p>
        </p:txBody>
      </p:sp>
      <p:sp>
        <p:nvSpPr>
          <p:cNvPr id="5" name="Slide Number Placeholder 4">
            <a:extLst>
              <a:ext uri="{FF2B5EF4-FFF2-40B4-BE49-F238E27FC236}">
                <a16:creationId xmlns:a16="http://schemas.microsoft.com/office/drawing/2014/main" id="{CD22444C-4872-21A1-F0AB-3E20B6DD67A9}"/>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109814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363882-3843-8031-018A-88705020D571}"/>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3" name="Footer Placeholder 2">
            <a:extLst>
              <a:ext uri="{FF2B5EF4-FFF2-40B4-BE49-F238E27FC236}">
                <a16:creationId xmlns:a16="http://schemas.microsoft.com/office/drawing/2014/main" id="{0FB3D3C2-490A-DC01-A811-D4D73E8C2441}"/>
              </a:ext>
            </a:extLst>
          </p:cNvPr>
          <p:cNvSpPr>
            <a:spLocks noGrp="1"/>
          </p:cNvSpPr>
          <p:nvPr>
            <p:ph type="ftr" sz="quarter" idx="11"/>
          </p:nvPr>
        </p:nvSpPr>
        <p:spPr/>
        <p:txBody>
          <a:bodyPr/>
          <a:lstStyle/>
          <a:p>
            <a:endParaRPr lang="en-GR"/>
          </a:p>
        </p:txBody>
      </p:sp>
      <p:sp>
        <p:nvSpPr>
          <p:cNvPr id="4" name="Slide Number Placeholder 3">
            <a:extLst>
              <a:ext uri="{FF2B5EF4-FFF2-40B4-BE49-F238E27FC236}">
                <a16:creationId xmlns:a16="http://schemas.microsoft.com/office/drawing/2014/main" id="{6E59AED5-AB0D-E388-DAD3-4E27E8DE12BB}"/>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4151774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14E65-0B19-11E1-3F5C-E3136F4CC3B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Content Placeholder 2">
            <a:extLst>
              <a:ext uri="{FF2B5EF4-FFF2-40B4-BE49-F238E27FC236}">
                <a16:creationId xmlns:a16="http://schemas.microsoft.com/office/drawing/2014/main" id="{475D2935-C50C-DA26-1071-87D435D913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Text Placeholder 3">
            <a:extLst>
              <a:ext uri="{FF2B5EF4-FFF2-40B4-BE49-F238E27FC236}">
                <a16:creationId xmlns:a16="http://schemas.microsoft.com/office/drawing/2014/main" id="{9A4E74A4-F2C8-ECF4-4B72-7E72DF0507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32EA3AA-013C-A34E-E22D-F7EA78493951}"/>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6" name="Footer Placeholder 5">
            <a:extLst>
              <a:ext uri="{FF2B5EF4-FFF2-40B4-BE49-F238E27FC236}">
                <a16:creationId xmlns:a16="http://schemas.microsoft.com/office/drawing/2014/main" id="{6220E43E-9FCC-2EDA-2838-9F7D26B5FAF8}"/>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8218EBC5-0FBE-6B20-418E-EB240FE46F2F}"/>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1914158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C5C70-8F4E-EDDC-7483-25C3C8D8E962}"/>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R"/>
          </a:p>
        </p:txBody>
      </p:sp>
      <p:sp>
        <p:nvSpPr>
          <p:cNvPr id="3" name="Picture Placeholder 2">
            <a:extLst>
              <a:ext uri="{FF2B5EF4-FFF2-40B4-BE49-F238E27FC236}">
                <a16:creationId xmlns:a16="http://schemas.microsoft.com/office/drawing/2014/main" id="{2246BC93-13B6-1613-B5E4-B372936BAF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R"/>
          </a:p>
        </p:txBody>
      </p:sp>
      <p:sp>
        <p:nvSpPr>
          <p:cNvPr id="4" name="Text Placeholder 3">
            <a:extLst>
              <a:ext uri="{FF2B5EF4-FFF2-40B4-BE49-F238E27FC236}">
                <a16:creationId xmlns:a16="http://schemas.microsoft.com/office/drawing/2014/main" id="{BFD50A27-ACC9-F3D5-04BA-ED28620E54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96EE992-DCCA-B6F7-10CB-DAB7CEF04303}"/>
              </a:ext>
            </a:extLst>
          </p:cNvPr>
          <p:cNvSpPr>
            <a:spLocks noGrp="1"/>
          </p:cNvSpPr>
          <p:nvPr>
            <p:ph type="dt" sz="half" idx="10"/>
          </p:nvPr>
        </p:nvSpPr>
        <p:spPr/>
        <p:txBody>
          <a:bodyPr/>
          <a:lstStyle/>
          <a:p>
            <a:fld id="{40AD81D0-C1FA-F046-A63F-0FE7B05C1A7E}" type="datetimeFigureOut">
              <a:rPr lang="en-GR" smtClean="0"/>
              <a:t>03/04/2025</a:t>
            </a:fld>
            <a:endParaRPr lang="en-GR"/>
          </a:p>
        </p:txBody>
      </p:sp>
      <p:sp>
        <p:nvSpPr>
          <p:cNvPr id="6" name="Footer Placeholder 5">
            <a:extLst>
              <a:ext uri="{FF2B5EF4-FFF2-40B4-BE49-F238E27FC236}">
                <a16:creationId xmlns:a16="http://schemas.microsoft.com/office/drawing/2014/main" id="{533A3ECB-E1E2-2036-886D-101AC1CFCC52}"/>
              </a:ext>
            </a:extLst>
          </p:cNvPr>
          <p:cNvSpPr>
            <a:spLocks noGrp="1"/>
          </p:cNvSpPr>
          <p:nvPr>
            <p:ph type="ftr" sz="quarter" idx="11"/>
          </p:nvPr>
        </p:nvSpPr>
        <p:spPr/>
        <p:txBody>
          <a:bodyPr/>
          <a:lstStyle/>
          <a:p>
            <a:endParaRPr lang="en-GR"/>
          </a:p>
        </p:txBody>
      </p:sp>
      <p:sp>
        <p:nvSpPr>
          <p:cNvPr id="7" name="Slide Number Placeholder 6">
            <a:extLst>
              <a:ext uri="{FF2B5EF4-FFF2-40B4-BE49-F238E27FC236}">
                <a16:creationId xmlns:a16="http://schemas.microsoft.com/office/drawing/2014/main" id="{BDFF18B4-A637-90C1-441D-E0307DD0C782}"/>
              </a:ext>
            </a:extLst>
          </p:cNvPr>
          <p:cNvSpPr>
            <a:spLocks noGrp="1"/>
          </p:cNvSpPr>
          <p:nvPr>
            <p:ph type="sldNum" sz="quarter" idx="12"/>
          </p:nvPr>
        </p:nvSpPr>
        <p:spPr/>
        <p:txBody>
          <a:bodyPr/>
          <a:lstStyle/>
          <a:p>
            <a:fld id="{3030D340-AF45-1F41-BB66-EF6E20BC95C9}" type="slidenum">
              <a:rPr lang="en-GR" smtClean="0"/>
              <a:t>‹#›</a:t>
            </a:fld>
            <a:endParaRPr lang="en-GR"/>
          </a:p>
        </p:txBody>
      </p:sp>
    </p:spTree>
    <p:extLst>
      <p:ext uri="{BB962C8B-B14F-4D97-AF65-F5344CB8AC3E}">
        <p14:creationId xmlns:p14="http://schemas.microsoft.com/office/powerpoint/2010/main" val="2655466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322165-E916-96ED-9485-BA6D3C33E6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R"/>
          </a:p>
        </p:txBody>
      </p:sp>
      <p:sp>
        <p:nvSpPr>
          <p:cNvPr id="3" name="Text Placeholder 2">
            <a:extLst>
              <a:ext uri="{FF2B5EF4-FFF2-40B4-BE49-F238E27FC236}">
                <a16:creationId xmlns:a16="http://schemas.microsoft.com/office/drawing/2014/main" id="{3362688D-CD25-A1AC-CF4E-7E709CCDF5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R"/>
          </a:p>
        </p:txBody>
      </p:sp>
      <p:sp>
        <p:nvSpPr>
          <p:cNvPr id="4" name="Date Placeholder 3">
            <a:extLst>
              <a:ext uri="{FF2B5EF4-FFF2-40B4-BE49-F238E27FC236}">
                <a16:creationId xmlns:a16="http://schemas.microsoft.com/office/drawing/2014/main" id="{225B5DC0-F0D7-C53A-E00B-517CA1D864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AD81D0-C1FA-F046-A63F-0FE7B05C1A7E}" type="datetimeFigureOut">
              <a:rPr lang="en-GR" smtClean="0"/>
              <a:t>03/04/2025</a:t>
            </a:fld>
            <a:endParaRPr lang="en-GR"/>
          </a:p>
        </p:txBody>
      </p:sp>
      <p:sp>
        <p:nvSpPr>
          <p:cNvPr id="5" name="Footer Placeholder 4">
            <a:extLst>
              <a:ext uri="{FF2B5EF4-FFF2-40B4-BE49-F238E27FC236}">
                <a16:creationId xmlns:a16="http://schemas.microsoft.com/office/drawing/2014/main" id="{3795701F-E967-956E-A0EB-41FABD04ED8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R"/>
          </a:p>
        </p:txBody>
      </p:sp>
      <p:sp>
        <p:nvSpPr>
          <p:cNvPr id="6" name="Slide Number Placeholder 5">
            <a:extLst>
              <a:ext uri="{FF2B5EF4-FFF2-40B4-BE49-F238E27FC236}">
                <a16:creationId xmlns:a16="http://schemas.microsoft.com/office/drawing/2014/main" id="{AE2417F9-8C80-7BFF-A5C7-4670F7CC9A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0D340-AF45-1F41-BB66-EF6E20BC95C9}" type="slidenum">
              <a:rPr lang="en-GR" smtClean="0"/>
              <a:t>‹#›</a:t>
            </a:fld>
            <a:endParaRPr lang="en-GR"/>
          </a:p>
        </p:txBody>
      </p:sp>
    </p:spTree>
    <p:extLst>
      <p:ext uri="{BB962C8B-B14F-4D97-AF65-F5344CB8AC3E}">
        <p14:creationId xmlns:p14="http://schemas.microsoft.com/office/powerpoint/2010/main" val="4133077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talos-ai4ssh.uoc.gr/"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5794-8948-DC42-F48C-2DC709D9E0FD}"/>
              </a:ext>
            </a:extLst>
          </p:cNvPr>
          <p:cNvSpPr>
            <a:spLocks noGrp="1"/>
          </p:cNvSpPr>
          <p:nvPr>
            <p:ph type="ctrTitle"/>
          </p:nvPr>
        </p:nvSpPr>
        <p:spPr>
          <a:xfrm>
            <a:off x="1621972" y="369871"/>
            <a:ext cx="9144000" cy="2811480"/>
          </a:xfrm>
        </p:spPr>
        <p:txBody>
          <a:bodyPr>
            <a:normAutofit fontScale="90000"/>
          </a:bodyPr>
          <a:lstStyle/>
          <a:p>
            <a:br>
              <a:rPr lang="el-GR" dirty="0"/>
            </a:br>
            <a:r>
              <a:rPr lang="el-GR" dirty="0"/>
              <a:t>Ηθική &amp; Πολιτική </a:t>
            </a:r>
            <a:br>
              <a:rPr lang="el-GR" dirty="0"/>
            </a:br>
            <a:r>
              <a:rPr lang="el-GR" dirty="0"/>
              <a:t>της Τεχνητής Νοημοσύνης </a:t>
            </a:r>
            <a:br>
              <a:rPr lang="el-GR" dirty="0"/>
            </a:br>
            <a:r>
              <a:rPr lang="el-GR" dirty="0"/>
              <a:t>4.3</a:t>
            </a:r>
            <a:endParaRPr lang="en-GR" dirty="0"/>
          </a:p>
        </p:txBody>
      </p:sp>
      <p:sp>
        <p:nvSpPr>
          <p:cNvPr id="3" name="Subtitle 2">
            <a:extLst>
              <a:ext uri="{FF2B5EF4-FFF2-40B4-BE49-F238E27FC236}">
                <a16:creationId xmlns:a16="http://schemas.microsoft.com/office/drawing/2014/main" id="{D70A35C5-8FE2-6D65-5940-CCF29DC4090A}"/>
              </a:ext>
            </a:extLst>
          </p:cNvPr>
          <p:cNvSpPr>
            <a:spLocks noGrp="1"/>
          </p:cNvSpPr>
          <p:nvPr>
            <p:ph type="subTitle" idx="1"/>
          </p:nvPr>
        </p:nvSpPr>
        <p:spPr>
          <a:xfrm>
            <a:off x="1524000" y="3602883"/>
            <a:ext cx="9144000" cy="1921617"/>
          </a:xfrm>
        </p:spPr>
        <p:txBody>
          <a:bodyPr>
            <a:normAutofit fontScale="70000" lnSpcReduction="20000"/>
          </a:bodyPr>
          <a:lstStyle/>
          <a:p>
            <a:r>
              <a:rPr lang="el-GR" b="1" dirty="0"/>
              <a:t> ΠΡΟΓΡΑΜΜΑ «ΤΑΛΩΣ»</a:t>
            </a:r>
          </a:p>
          <a:p>
            <a:r>
              <a:rPr lang="en-GB" b="1" dirty="0">
                <a:hlinkClick r:id="rId2"/>
              </a:rPr>
              <a:t>https://talos-ai4ssh.uoc.gr/</a:t>
            </a:r>
            <a:endParaRPr lang="el-GR" b="1" dirty="0"/>
          </a:p>
          <a:p>
            <a:endParaRPr lang="el-GR" b="1" dirty="0"/>
          </a:p>
          <a:p>
            <a:r>
              <a:rPr lang="el-GR" dirty="0"/>
              <a:t>Δρ. Νίκος </a:t>
            </a:r>
            <a:r>
              <a:rPr lang="el-GR" dirty="0" err="1"/>
              <a:t>Ερηνάκης</a:t>
            </a:r>
            <a:r>
              <a:rPr lang="el-GR" dirty="0"/>
              <a:t> </a:t>
            </a:r>
          </a:p>
          <a:p>
            <a:r>
              <a:rPr lang="el-GR" dirty="0"/>
              <a:t>Επίκουρος Καθηγητής Κοινωνικής &amp; Πολιτικής Φιλοσοφίας και Φιλοσοφίας του Πολιτισμού </a:t>
            </a:r>
          </a:p>
          <a:p>
            <a:r>
              <a:rPr lang="el-GR" dirty="0"/>
              <a:t>Πανεπιστήμιο Κρήτης</a:t>
            </a:r>
            <a:endParaRPr lang="en-GR" dirty="0"/>
          </a:p>
        </p:txBody>
      </p:sp>
      <p:pic>
        <p:nvPicPr>
          <p:cNvPr id="4" name="Εικόνα 3">
            <a:extLst>
              <a:ext uri="{FF2B5EF4-FFF2-40B4-BE49-F238E27FC236}">
                <a16:creationId xmlns:a16="http://schemas.microsoft.com/office/drawing/2014/main" id="{D5F4498E-6064-0AA9-A859-616257341F7D}"/>
              </a:ext>
            </a:extLst>
          </p:cNvPr>
          <p:cNvPicPr>
            <a:picLocks noChangeAspect="1"/>
          </p:cNvPicPr>
          <p:nvPr/>
        </p:nvPicPr>
        <p:blipFill>
          <a:blip r:embed="rId3"/>
          <a:stretch>
            <a:fillRect/>
          </a:stretch>
        </p:blipFill>
        <p:spPr>
          <a:xfrm>
            <a:off x="7942720" y="6119289"/>
            <a:ext cx="4249280" cy="737680"/>
          </a:xfrm>
          <a:prstGeom prst="rect">
            <a:avLst/>
          </a:prstGeom>
        </p:spPr>
      </p:pic>
    </p:spTree>
    <p:extLst>
      <p:ext uri="{BB962C8B-B14F-4D97-AF65-F5344CB8AC3E}">
        <p14:creationId xmlns:p14="http://schemas.microsoft.com/office/powerpoint/2010/main" val="1126868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7E860-B215-99BC-E50A-A201C4E02A81}"/>
              </a:ext>
            </a:extLst>
          </p:cNvPr>
          <p:cNvSpPr>
            <a:spLocks noGrp="1"/>
          </p:cNvSpPr>
          <p:nvPr>
            <p:ph type="title"/>
          </p:nvPr>
        </p:nvSpPr>
        <p:spPr>
          <a:xfrm>
            <a:off x="838200" y="365125"/>
            <a:ext cx="6311630" cy="1325563"/>
          </a:xfrm>
        </p:spPr>
        <p:txBody>
          <a:bodyPr/>
          <a:lstStyle/>
          <a:p>
            <a:r>
              <a:rPr lang="el-GR" dirty="0"/>
              <a:t>Προκλήσεις &amp; Προοπτικές</a:t>
            </a:r>
            <a:br>
              <a:rPr lang="el-GR" dirty="0"/>
            </a:br>
            <a:r>
              <a:rPr lang="el-GR" dirty="0"/>
              <a:t>από και για την ΤΝ</a:t>
            </a:r>
            <a:endParaRPr lang="en-GR" dirty="0"/>
          </a:p>
        </p:txBody>
      </p:sp>
      <p:sp>
        <p:nvSpPr>
          <p:cNvPr id="3" name="Content Placeholder 2">
            <a:extLst>
              <a:ext uri="{FF2B5EF4-FFF2-40B4-BE49-F238E27FC236}">
                <a16:creationId xmlns:a16="http://schemas.microsoft.com/office/drawing/2014/main" id="{F8070FD3-6445-DD5D-6B22-967D0BCBE49E}"/>
              </a:ext>
            </a:extLst>
          </p:cNvPr>
          <p:cNvSpPr>
            <a:spLocks noGrp="1"/>
          </p:cNvSpPr>
          <p:nvPr>
            <p:ph idx="1"/>
          </p:nvPr>
        </p:nvSpPr>
        <p:spPr>
          <a:xfrm>
            <a:off x="838200" y="1825624"/>
            <a:ext cx="5903068" cy="4857278"/>
          </a:xfrm>
        </p:spPr>
        <p:txBody>
          <a:bodyPr>
            <a:normAutofit fontScale="47500" lnSpcReduction="20000"/>
          </a:bodyPr>
          <a:lstStyle/>
          <a:p>
            <a:r>
              <a:rPr lang="el-GR" dirty="0"/>
              <a:t>Τεχνητή νοημοσύνη και προκατάληψη</a:t>
            </a:r>
          </a:p>
          <a:p>
            <a:pPr marL="0" indent="0">
              <a:buNone/>
            </a:pPr>
            <a:r>
              <a:rPr lang="el-GR" dirty="0"/>
              <a:t>Εάν η ΤΝ δεν συλλέγει δεδομένα που αντιπροσωπεύουν με ακρίβεια τον πληθυσμό, οι αποφάσεις της μπορεί να είναι επιρρεπείς σε μεροληψία. Παράδειγμα, τεχνολογικού κολοσσού που δημιούργησε μοντέλο τεχνητής νοημοσύνης που έκανε αλλεπάλληλες διακρίσεις εις βάρος των γυναικών.</a:t>
            </a:r>
          </a:p>
          <a:p>
            <a:pPr marL="0" indent="0">
              <a:buNone/>
            </a:pPr>
            <a:endParaRPr lang="el-GR" dirty="0"/>
          </a:p>
          <a:p>
            <a:r>
              <a:rPr lang="el-GR" dirty="0"/>
              <a:t>Τεχνητή νοημοσύνη, ελευθερία, ισότητα και </a:t>
            </a:r>
            <a:r>
              <a:rPr lang="el-GR" dirty="0" err="1"/>
              <a:t>ιδιωτικότητα</a:t>
            </a:r>
            <a:r>
              <a:rPr lang="el-GR" dirty="0"/>
              <a:t>: το </a:t>
            </a:r>
            <a:r>
              <a:rPr lang="el-GR" dirty="0" err="1"/>
              <a:t>πρόταγμα</a:t>
            </a:r>
            <a:r>
              <a:rPr lang="el-GR" dirty="0"/>
              <a:t> της ανθρώπινης αξιοπρέπειας</a:t>
            </a:r>
          </a:p>
          <a:p>
            <a:pPr marL="0" indent="0">
              <a:buNone/>
            </a:pPr>
            <a:r>
              <a:rPr lang="el-GR" dirty="0"/>
              <a:t>Τα μοντέλα ΤΝ βασίζονται στα μεγάλα δεδομένα που αντλούνται από αναζητήσεις στο διαδίκτυο, φωτογραφίες και σχόλια στα μέσα κοινωνικής δικτύωσης, διαδικτυακές αγορές και πολλά άλλα. Ενώ αυτό βοηθά στην εξατομίκευση της εμπειρίας του προσώπου, υπάρχουν ερωτήματα σχετικά με την έλλειψη πραγματικής συναίνεσης για την πρόσβαση των εταιρειών στις προσωπικές μας πληροφορίες. </a:t>
            </a:r>
          </a:p>
          <a:p>
            <a:endParaRPr lang="el-GR" dirty="0"/>
          </a:p>
          <a:p>
            <a:r>
              <a:rPr lang="el-GR" dirty="0"/>
              <a:t>Τεχνητή νοημοσύνη και φυσικό περιβάλλον</a:t>
            </a:r>
          </a:p>
          <a:p>
            <a:pPr marL="0" indent="0">
              <a:buNone/>
            </a:pPr>
            <a:r>
              <a:rPr lang="el-GR" dirty="0"/>
              <a:t>Τα μοντέλα ΤΝ απαιτούν από σημαντικά έως και υπέρμετρα μεγέθη ενέργειας για την εκπαίδευση και λειτουργία τους. Ενώ ερευνάται η ανάπτυξη μεθόδων για ενεργειακά αποδοτική ΤΝ, θα μπορούσαν να γίνουν πολλά περισσότερα για την ενσωμάτωση περιβαλλοντικών ηθικών μέτρων στις πολιτικές που σχετίζονται με την ΤΝ.</a:t>
            </a:r>
          </a:p>
          <a:p>
            <a:pPr marL="0" indent="0">
              <a:buNone/>
            </a:pPr>
            <a:endParaRPr lang="en-US" dirty="0"/>
          </a:p>
          <a:p>
            <a:r>
              <a:rPr lang="el-GR" sz="2800" kern="100" dirty="0">
                <a:effectLst/>
                <a:latin typeface="Calibri" panose="020F0502020204030204" pitchFamily="34" charset="0"/>
                <a:ea typeface="Calibri" panose="020F0502020204030204" pitchFamily="34" charset="0"/>
                <a:cs typeface="Times New Roman" panose="02020603050405020304" pitchFamily="18" charset="0"/>
              </a:rPr>
              <a:t>Παραδείγματα </a:t>
            </a:r>
            <a:r>
              <a:rPr lang="el-GR" kern="100" dirty="0">
                <a:latin typeface="Calibri" panose="020F0502020204030204" pitchFamily="34" charset="0"/>
                <a:ea typeface="Calibri" panose="020F0502020204030204" pitchFamily="34" charset="0"/>
                <a:cs typeface="Times New Roman" panose="02020603050405020304" pitchFamily="18" charset="0"/>
              </a:rPr>
              <a:t>η</a:t>
            </a: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θικών </a:t>
            </a:r>
            <a:r>
              <a:rPr lang="el-GR" kern="100" dirty="0">
                <a:latin typeface="Calibri" panose="020F0502020204030204" pitchFamily="34" charset="0"/>
                <a:ea typeface="Calibri" panose="020F0502020204030204" pitchFamily="34" charset="0"/>
                <a:cs typeface="Times New Roman" panose="02020603050405020304" pitchFamily="18" charset="0"/>
              </a:rPr>
              <a:t>ε</a:t>
            </a:r>
            <a:r>
              <a:rPr lang="el-GR" sz="2800" kern="100" dirty="0">
                <a:effectLst/>
                <a:latin typeface="Calibri" panose="020F0502020204030204" pitchFamily="34" charset="0"/>
                <a:ea typeface="Calibri" panose="020F0502020204030204" pitchFamily="34" charset="0"/>
                <a:cs typeface="Times New Roman" panose="02020603050405020304" pitchFamily="18" charset="0"/>
              </a:rPr>
              <a:t>πίδικων ζητημάτων σε Εφαρμογές Τεχνητής Νοημοσύνης</a:t>
            </a:r>
            <a:r>
              <a:rPr lang="en-US" kern="100" dirty="0">
                <a:latin typeface="Calibri" panose="020F0502020204030204" pitchFamily="34" charset="0"/>
                <a:ea typeface="Calibri" panose="020F0502020204030204" pitchFamily="34" charset="0"/>
                <a:cs typeface="Times New Roman" panose="02020603050405020304" pitchFamily="18" charset="0"/>
              </a:rPr>
              <a:t>: </a:t>
            </a:r>
            <a:r>
              <a:rPr lang="el-GR" dirty="0"/>
              <a:t>Εφαρμογές</a:t>
            </a:r>
            <a:r>
              <a:rPr lang="en-US" dirty="0"/>
              <a:t> </a:t>
            </a:r>
            <a:r>
              <a:rPr lang="en-US" dirty="0" err="1"/>
              <a:t>ό</a:t>
            </a:r>
            <a:r>
              <a:rPr lang="el-GR" dirty="0"/>
              <a:t>πως </a:t>
            </a:r>
            <a:r>
              <a:rPr lang="en-GR" dirty="0"/>
              <a:t>ChatGPT</a:t>
            </a:r>
            <a:r>
              <a:rPr lang="el-GR" dirty="0"/>
              <a:t>, </a:t>
            </a:r>
            <a:r>
              <a:rPr lang="en-US" dirty="0"/>
              <a:t>Dall-E, Gemini, </a:t>
            </a:r>
            <a:r>
              <a:rPr lang="en-GR" dirty="0"/>
              <a:t>Lensa AI,</a:t>
            </a:r>
            <a:r>
              <a:rPr lang="en-US" dirty="0"/>
              <a:t> </a:t>
            </a:r>
            <a:r>
              <a:rPr lang="el-GR" dirty="0"/>
              <a:t>αλλά και μυθιστορήματα ή ταινίες όπως </a:t>
            </a:r>
            <a:r>
              <a:rPr lang="en-US" dirty="0"/>
              <a:t>Her, </a:t>
            </a:r>
            <a:r>
              <a:rPr lang="el-GR" dirty="0"/>
              <a:t>Ε</a:t>
            </a:r>
            <a:r>
              <a:rPr lang="en-US" dirty="0"/>
              <a:t>x Machina, Matrix, Blade Runner </a:t>
            </a:r>
            <a:r>
              <a:rPr lang="el-GR" dirty="0"/>
              <a:t>κ.ά.</a:t>
            </a:r>
            <a:endParaRPr lang="en-GR" dirty="0"/>
          </a:p>
          <a:p>
            <a:endParaRPr lang="en-GR" dirty="0"/>
          </a:p>
        </p:txBody>
      </p:sp>
      <p:pic>
        <p:nvPicPr>
          <p:cNvPr id="4" name="Εικόνα 3">
            <a:extLst>
              <a:ext uri="{FF2B5EF4-FFF2-40B4-BE49-F238E27FC236}">
                <a16:creationId xmlns:a16="http://schemas.microsoft.com/office/drawing/2014/main" id="{AF453633-88FB-3A86-F424-98056D45340C}"/>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7195358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8A2B1-C157-F94F-14E1-B730325F2B45}"/>
              </a:ext>
            </a:extLst>
          </p:cNvPr>
          <p:cNvSpPr>
            <a:spLocks noGrp="1"/>
          </p:cNvSpPr>
          <p:nvPr>
            <p:ph type="title"/>
          </p:nvPr>
        </p:nvSpPr>
        <p:spPr>
          <a:xfrm>
            <a:off x="838200" y="365125"/>
            <a:ext cx="4648200" cy="1325563"/>
          </a:xfrm>
        </p:spPr>
        <p:txBody>
          <a:bodyPr/>
          <a:lstStyle/>
          <a:p>
            <a:r>
              <a:rPr lang="el-GR" dirty="0"/>
              <a:t>Αλήθεια  &amp; Πλάνη </a:t>
            </a:r>
            <a:br>
              <a:rPr lang="el-GR" dirty="0"/>
            </a:br>
            <a:r>
              <a:rPr lang="el-GR" dirty="0"/>
              <a:t>στην ΤΝ</a:t>
            </a:r>
            <a:endParaRPr lang="en-GR" dirty="0"/>
          </a:p>
        </p:txBody>
      </p:sp>
      <p:sp>
        <p:nvSpPr>
          <p:cNvPr id="3" name="Content Placeholder 2">
            <a:extLst>
              <a:ext uri="{FF2B5EF4-FFF2-40B4-BE49-F238E27FC236}">
                <a16:creationId xmlns:a16="http://schemas.microsoft.com/office/drawing/2014/main" id="{7FF7E7EF-3E0C-99CB-B585-65E4389E27B1}"/>
              </a:ext>
            </a:extLst>
          </p:cNvPr>
          <p:cNvSpPr>
            <a:spLocks noGrp="1"/>
          </p:cNvSpPr>
          <p:nvPr>
            <p:ph idx="1"/>
          </p:nvPr>
        </p:nvSpPr>
        <p:spPr>
          <a:xfrm>
            <a:off x="838200" y="1825625"/>
            <a:ext cx="5543145" cy="4351338"/>
          </a:xfrm>
        </p:spPr>
        <p:txBody>
          <a:bodyPr>
            <a:normAutofit fontScale="55000" lnSpcReduction="20000"/>
          </a:bodyPr>
          <a:lstStyle/>
          <a:p>
            <a:r>
              <a:rPr lang="el-GR" dirty="0"/>
              <a:t>Η δημιουργία πιο ηθικής τεχνητής νοημοσύνης απαιτεί μια προσεκτική εξέταση των ηθικών επιπτώσεων της πολιτικής, της εκπαίδευσης και της τεχνολογίας. Τα ρυθμιστικά πλαίσια μπορούν να διασφαλίσουν ότι οι τεχνολογίες θα ωφελήσουν την κοινωνία αντί να τη βλάψουν. </a:t>
            </a:r>
          </a:p>
          <a:p>
            <a:pPr marL="0" indent="0">
              <a:buNone/>
            </a:pPr>
            <a:endParaRPr lang="el-GR" dirty="0"/>
          </a:p>
          <a:p>
            <a:r>
              <a:rPr lang="el-GR" dirty="0"/>
              <a:t>Όποιος έρχεται σε επαφή με την ΤΝ θα πρέπει να κατανοεί τόσο τις θαυμάσιες δυνατότητες παραγωγής από ηθική χρήση της ΤΝ όσο και τους ισχυρούς κινδύνους από ανήθικη χρήση της ΤΝ. Η δημιουργία και η διάδοση </a:t>
            </a:r>
            <a:r>
              <a:rPr lang="el-GR" dirty="0" err="1"/>
              <a:t>προσβάσιμων</a:t>
            </a:r>
            <a:r>
              <a:rPr lang="el-GR" dirty="0"/>
              <a:t>, ανοικτών συστημάτων ΤΝ μπορεί να μετριάσει αυτού του είδους τους κινδύνους.</a:t>
            </a:r>
          </a:p>
          <a:p>
            <a:endParaRPr lang="el-GR" dirty="0"/>
          </a:p>
          <a:p>
            <a:r>
              <a:rPr lang="el-GR" dirty="0"/>
              <a:t>Μπορεί να φαίνεται αντιφατικό να χρησιμοποιείται η τεχνολογία για την ανίχνευση ανήθικης συμπεριφοράς σε άλλες μορφές τεχνολογίας, αλλά τα εργαλεία ΤΝ μπορούν να χρησιμοποιηθούν για να καθορίσουν αν το βίντεο, ο ήχος ή το κείμενο είναι ψεύτικο ή όχι. </a:t>
            </a:r>
            <a:endParaRPr lang="en-GR" dirty="0"/>
          </a:p>
        </p:txBody>
      </p:sp>
      <p:pic>
        <p:nvPicPr>
          <p:cNvPr id="4" name="Εικόνα 3">
            <a:extLst>
              <a:ext uri="{FF2B5EF4-FFF2-40B4-BE49-F238E27FC236}">
                <a16:creationId xmlns:a16="http://schemas.microsoft.com/office/drawing/2014/main" id="{16A9D6E6-7242-96D1-CDAA-E15A0C71D1E9}"/>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3626064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A65482-D8CB-2746-5455-A74C34CE106E}"/>
              </a:ext>
            </a:extLst>
          </p:cNvPr>
          <p:cNvSpPr>
            <a:spLocks noGrp="1"/>
          </p:cNvSpPr>
          <p:nvPr>
            <p:ph type="title"/>
          </p:nvPr>
        </p:nvSpPr>
        <p:spPr>
          <a:xfrm>
            <a:off x="838200" y="365125"/>
            <a:ext cx="6146260" cy="1325563"/>
          </a:xfrm>
        </p:spPr>
        <p:txBody>
          <a:bodyPr>
            <a:normAutofit fontScale="90000"/>
          </a:bodyPr>
          <a:lstStyle/>
          <a:p>
            <a:r>
              <a:rPr lang="el-GR" dirty="0"/>
              <a:t>Το μέλλον της ηθικής της Τεχνητής Νοημοσύνης</a:t>
            </a:r>
            <a:br>
              <a:rPr lang="el-GR" dirty="0"/>
            </a:br>
            <a:endParaRPr lang="en-GR" dirty="0"/>
          </a:p>
        </p:txBody>
      </p:sp>
      <p:sp>
        <p:nvSpPr>
          <p:cNvPr id="3" name="Content Placeholder 2">
            <a:extLst>
              <a:ext uri="{FF2B5EF4-FFF2-40B4-BE49-F238E27FC236}">
                <a16:creationId xmlns:a16="http://schemas.microsoft.com/office/drawing/2014/main" id="{CB6D5B74-E460-9800-47DA-23AE19269196}"/>
              </a:ext>
            </a:extLst>
          </p:cNvPr>
          <p:cNvSpPr>
            <a:spLocks noGrp="1"/>
          </p:cNvSpPr>
          <p:nvPr>
            <p:ph idx="1"/>
          </p:nvPr>
        </p:nvSpPr>
        <p:spPr>
          <a:xfrm>
            <a:off x="838200" y="1825625"/>
            <a:ext cx="5961434" cy="4351338"/>
          </a:xfrm>
        </p:spPr>
        <p:txBody>
          <a:bodyPr>
            <a:normAutofit fontScale="62500" lnSpcReduction="20000"/>
          </a:bodyPr>
          <a:lstStyle/>
          <a:p>
            <a:pPr marL="0" indent="0">
              <a:buNone/>
            </a:pPr>
            <a:r>
              <a:rPr lang="el-GR" dirty="0"/>
              <a:t>Το κομβικό ερώτημα που πρέπει να απαντήσει η κοινωνία μας είναι, πώς θα ελέγξουμε μηχανές που είναι πιο «έξυπνες» από εμάς; </a:t>
            </a:r>
          </a:p>
          <a:p>
            <a:r>
              <a:rPr lang="el-GR" dirty="0"/>
              <a:t>Εξελισσόμενα πρότυπα: Πώς θα προσαρμοστούν οι κανονισμοί και τα πρότυπα;</a:t>
            </a:r>
          </a:p>
          <a:p>
            <a:r>
              <a:rPr lang="el-GR" dirty="0"/>
              <a:t>Παγκόσμια συνεργασία: Ανάγκη για διεθνή ηθικά πλαίσια.</a:t>
            </a:r>
          </a:p>
          <a:p>
            <a:r>
              <a:rPr lang="el-GR" dirty="0"/>
              <a:t>Ευαισθητοποίηση του κοινού: Συμμετοχή της κοινωνίας και διεκδίκηση για </a:t>
            </a:r>
            <a:r>
              <a:rPr lang="el-GR" dirty="0" err="1"/>
              <a:t>ηθικοπολιτική</a:t>
            </a:r>
            <a:r>
              <a:rPr lang="el-GR" dirty="0"/>
              <a:t> οριοθέτηση και ανάπτυξη της ΤΝ.</a:t>
            </a:r>
          </a:p>
          <a:p>
            <a:r>
              <a:rPr lang="el-GR" dirty="0"/>
              <a:t>Διασφάλιση ότι η πρόοδος της ΤΝ θα σημαίνει πρόοδο για όλες/</a:t>
            </a:r>
            <a:r>
              <a:rPr lang="el-GR" dirty="0" err="1"/>
              <a:t>ους</a:t>
            </a:r>
            <a:r>
              <a:rPr lang="el-GR" dirty="0"/>
              <a:t>: ψηφιακή δημοκρατία σημαίνει ψηφιακή ελευθερία και αυτονομία, ψηφιακή ισότητα και δικαιοσύνη, ψηφιακή δημιουργικότητα και αυθεντικότητα. </a:t>
            </a:r>
          </a:p>
          <a:p>
            <a:r>
              <a:rPr lang="el-GR" dirty="0"/>
              <a:t>Οικοδόμηση και ανάπτυξη ενός ολιστικού οράματος για την ΤΝ: ούτε </a:t>
            </a:r>
            <a:r>
              <a:rPr lang="el-GR" dirty="0" err="1"/>
              <a:t>τεχνοφοβία</a:t>
            </a:r>
            <a:r>
              <a:rPr lang="el-GR" dirty="0"/>
              <a:t>, ούτε </a:t>
            </a:r>
            <a:r>
              <a:rPr lang="el-GR" dirty="0" err="1"/>
              <a:t>τεχνολαγνεία</a:t>
            </a:r>
            <a:r>
              <a:rPr lang="el-GR" dirty="0"/>
              <a:t>, αλλά ήπια </a:t>
            </a:r>
            <a:r>
              <a:rPr lang="el-GR" dirty="0" err="1"/>
              <a:t>τεχνοφιλία</a:t>
            </a:r>
            <a:r>
              <a:rPr lang="el-GR" dirty="0"/>
              <a:t> με προάσπιση του ανθρώπου, των κοινωνιών και του φυσικού περιβάλλοντος.</a:t>
            </a:r>
          </a:p>
        </p:txBody>
      </p:sp>
      <p:pic>
        <p:nvPicPr>
          <p:cNvPr id="4" name="Εικόνα 3">
            <a:extLst>
              <a:ext uri="{FF2B5EF4-FFF2-40B4-BE49-F238E27FC236}">
                <a16:creationId xmlns:a16="http://schemas.microsoft.com/office/drawing/2014/main" id="{DD3B5476-FDA7-08FA-3883-39ED7E7F4F92}"/>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0753018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6B0115-1557-2720-D04A-E2B9A5950575}"/>
              </a:ext>
            </a:extLst>
          </p:cNvPr>
          <p:cNvSpPr>
            <a:spLocks noGrp="1"/>
          </p:cNvSpPr>
          <p:nvPr>
            <p:ph type="title"/>
          </p:nvPr>
        </p:nvSpPr>
        <p:spPr>
          <a:xfrm>
            <a:off x="838200" y="365125"/>
            <a:ext cx="5257800" cy="1325563"/>
          </a:xfrm>
        </p:spPr>
        <p:txBody>
          <a:bodyPr/>
          <a:lstStyle/>
          <a:p>
            <a:r>
              <a:rPr lang="el-GR" dirty="0"/>
              <a:t>Το κοινό μας μέλλον με την ΤΝ</a:t>
            </a:r>
            <a:endParaRPr lang="en-GR" dirty="0"/>
          </a:p>
        </p:txBody>
      </p:sp>
      <p:sp>
        <p:nvSpPr>
          <p:cNvPr id="3" name="Content Placeholder 2">
            <a:extLst>
              <a:ext uri="{FF2B5EF4-FFF2-40B4-BE49-F238E27FC236}">
                <a16:creationId xmlns:a16="http://schemas.microsoft.com/office/drawing/2014/main" id="{B7B9EE5E-DD74-337B-D05E-AA4A7D3116EB}"/>
              </a:ext>
            </a:extLst>
          </p:cNvPr>
          <p:cNvSpPr>
            <a:spLocks noGrp="1"/>
          </p:cNvSpPr>
          <p:nvPr>
            <p:ph idx="1"/>
          </p:nvPr>
        </p:nvSpPr>
        <p:spPr>
          <a:xfrm>
            <a:off x="838200" y="1825625"/>
            <a:ext cx="5183221" cy="4760001"/>
          </a:xfrm>
        </p:spPr>
        <p:txBody>
          <a:bodyPr>
            <a:normAutofit fontScale="70000" lnSpcReduction="20000"/>
          </a:bodyPr>
          <a:lstStyle/>
          <a:p>
            <a:endParaRPr lang="el-GR" dirty="0"/>
          </a:p>
          <a:p>
            <a:r>
              <a:rPr lang="el-GR" dirty="0"/>
              <a:t>Εκ νέου, μετά την </a:t>
            </a:r>
            <a:r>
              <a:rPr lang="el-GR" dirty="0" err="1"/>
              <a:t>νεωτερικότητα</a:t>
            </a:r>
            <a:r>
              <a:rPr lang="el-GR" dirty="0"/>
              <a:t>, ριζική </a:t>
            </a:r>
            <a:r>
              <a:rPr lang="el-GR" dirty="0" err="1"/>
              <a:t>αναρώτηση</a:t>
            </a:r>
            <a:r>
              <a:rPr lang="el-GR" dirty="0"/>
              <a:t> «Τι είναι ο άνθρωπος;»</a:t>
            </a:r>
          </a:p>
          <a:p>
            <a:endParaRPr lang="el-GR" dirty="0"/>
          </a:p>
          <a:p>
            <a:r>
              <a:rPr lang="el-GR" dirty="0"/>
              <a:t>Όχι μόνο τι συγκροτεί την </a:t>
            </a:r>
            <a:r>
              <a:rPr lang="el-GR" dirty="0" err="1"/>
              <a:t>ανθρωπινότητά</a:t>
            </a:r>
            <a:r>
              <a:rPr lang="el-GR" dirty="0"/>
              <a:t> μας, αλλά και τι θα θέλαμε να τη συγκροτεί.</a:t>
            </a:r>
          </a:p>
          <a:p>
            <a:endParaRPr lang="el-GR" dirty="0"/>
          </a:p>
          <a:p>
            <a:r>
              <a:rPr lang="el-GR" dirty="0"/>
              <a:t>Όχι μόνο τι είναι και πώς λειτουργεί εν τέλει η ΤΝ, αλλά και τι θα θέλαμε εμείς να είναι και πώς θα θέλαμε να λειτουργεί;</a:t>
            </a:r>
          </a:p>
          <a:p>
            <a:endParaRPr lang="el-GR" dirty="0"/>
          </a:p>
          <a:p>
            <a:r>
              <a:rPr lang="el-GR" dirty="0"/>
              <a:t>Πώς η ανάπτυξη της ΤΝ ή ΤΓΝ ή ΤΥΝ μπορεί να μας εξυπηρετήσει α) στο να κατανοήσουμε ακόμα βαθύτερα τι είμαστε και β) στο να γίνουμε αυτό που θα θέλαμε να είμαστε.</a:t>
            </a:r>
            <a:endParaRPr lang="en-GR" dirty="0"/>
          </a:p>
        </p:txBody>
      </p:sp>
      <p:pic>
        <p:nvPicPr>
          <p:cNvPr id="4" name="Εικόνα 3">
            <a:extLst>
              <a:ext uri="{FF2B5EF4-FFF2-40B4-BE49-F238E27FC236}">
                <a16:creationId xmlns:a16="http://schemas.microsoft.com/office/drawing/2014/main" id="{338F1B71-B7D0-B522-DC66-F6383F143CB0}"/>
              </a:ext>
            </a:extLst>
          </p:cNvPr>
          <p:cNvPicPr>
            <a:picLocks noChangeAspect="1"/>
          </p:cNvPicPr>
          <p:nvPr/>
        </p:nvPicPr>
        <p:blipFill>
          <a:blip r:embed="rId2"/>
          <a:stretch>
            <a:fillRect/>
          </a:stretch>
        </p:blipFill>
        <p:spPr>
          <a:xfrm>
            <a:off x="7942720" y="6120320"/>
            <a:ext cx="4249280" cy="737680"/>
          </a:xfrm>
          <a:prstGeom prst="rect">
            <a:avLst/>
          </a:prstGeom>
        </p:spPr>
      </p:pic>
    </p:spTree>
    <p:extLst>
      <p:ext uri="{BB962C8B-B14F-4D97-AF65-F5344CB8AC3E}">
        <p14:creationId xmlns:p14="http://schemas.microsoft.com/office/powerpoint/2010/main" val="20421268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2993</TotalTime>
  <Words>631</Words>
  <Application>Microsoft Office PowerPoint</Application>
  <PresentationFormat>Ευρεία οθόνη</PresentationFormat>
  <Paragraphs>40</Paragraphs>
  <Slides>5</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vt:i4>
      </vt:variant>
    </vt:vector>
  </HeadingPairs>
  <TitlesOfParts>
    <vt:vector size="9" baseType="lpstr">
      <vt:lpstr>Arial</vt:lpstr>
      <vt:lpstr>Calibri</vt:lpstr>
      <vt:lpstr>Calibri Light</vt:lpstr>
      <vt:lpstr>Office Theme</vt:lpstr>
      <vt:lpstr> Ηθική &amp; Πολιτική  της Τεχνητής Νοημοσύνης  4.3</vt:lpstr>
      <vt:lpstr>Προκλήσεις &amp; Προοπτικές από και για την ΤΝ</vt:lpstr>
      <vt:lpstr>Αλήθεια  &amp; Πλάνη  στην ΤΝ</vt:lpstr>
      <vt:lpstr>Το μέλλον της ηθικής της Τεχνητής Νοημοσύνης </vt:lpstr>
      <vt:lpstr>Το κοινό μας μέλλον με την ΤΝ</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Τεχνητή Νοημοσύνη  &amp;  Ηθική 5.3</dc:title>
  <dc:creator>Microsoft Office User</dc:creator>
  <cp:lastModifiedBy>valia aggelaki</cp:lastModifiedBy>
  <cp:revision>17</cp:revision>
  <dcterms:created xsi:type="dcterms:W3CDTF">2024-10-29T19:32:16Z</dcterms:created>
  <dcterms:modified xsi:type="dcterms:W3CDTF">2025-03-04T11:25:28Z</dcterms:modified>
</cp:coreProperties>
</file>