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2" r:id="rId3"/>
    <p:sldId id="273" r:id="rId4"/>
    <p:sldId id="269" r:id="rId5"/>
    <p:sldId id="270" r:id="rId6"/>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59"/>
    <p:restoredTop sz="96405"/>
  </p:normalViewPr>
  <p:slideViewPr>
    <p:cSldViewPr snapToGrid="0">
      <p:cViewPr varScale="1">
        <p:scale>
          <a:sx n="100" d="100"/>
          <a:sy n="100" d="100"/>
        </p:scale>
        <p:origin x="918"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BE191-4A75-94E0-2FF8-BAF45030FFE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34183E27-70DE-39F7-239C-128BE5228F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7B6159D8-96DC-A581-E090-4D636419B722}"/>
              </a:ext>
            </a:extLst>
          </p:cNvPr>
          <p:cNvSpPr>
            <a:spLocks noGrp="1"/>
          </p:cNvSpPr>
          <p:nvPr>
            <p:ph type="dt" sz="half" idx="10"/>
          </p:nvPr>
        </p:nvSpPr>
        <p:spPr/>
        <p:txBody>
          <a:bodyPr/>
          <a:lstStyle/>
          <a:p>
            <a:fld id="{A0ADBECC-E58D-C645-90B2-0A237CBCC75D}" type="datetimeFigureOut">
              <a:rPr lang="en-GR" smtClean="0"/>
              <a:t>03/04/2025</a:t>
            </a:fld>
            <a:endParaRPr lang="en-GR"/>
          </a:p>
        </p:txBody>
      </p:sp>
      <p:sp>
        <p:nvSpPr>
          <p:cNvPr id="5" name="Footer Placeholder 4">
            <a:extLst>
              <a:ext uri="{FF2B5EF4-FFF2-40B4-BE49-F238E27FC236}">
                <a16:creationId xmlns:a16="http://schemas.microsoft.com/office/drawing/2014/main" id="{7DFF34E3-C563-4151-84BD-B3D54E748A31}"/>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5AAA169B-508F-D976-C3DA-F273BFA9841C}"/>
              </a:ext>
            </a:extLst>
          </p:cNvPr>
          <p:cNvSpPr>
            <a:spLocks noGrp="1"/>
          </p:cNvSpPr>
          <p:nvPr>
            <p:ph type="sldNum" sz="quarter" idx="12"/>
          </p:nvPr>
        </p:nvSpPr>
        <p:spPr/>
        <p:txBody>
          <a:bodyPr/>
          <a:lstStyle/>
          <a:p>
            <a:fld id="{E8B42B3B-A769-0441-9F81-E21FEF0A1FF0}" type="slidenum">
              <a:rPr lang="en-GR" smtClean="0"/>
              <a:t>‹#›</a:t>
            </a:fld>
            <a:endParaRPr lang="en-GR"/>
          </a:p>
        </p:txBody>
      </p:sp>
    </p:spTree>
    <p:extLst>
      <p:ext uri="{BB962C8B-B14F-4D97-AF65-F5344CB8AC3E}">
        <p14:creationId xmlns:p14="http://schemas.microsoft.com/office/powerpoint/2010/main" val="1272480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A3221-481F-C943-E21F-9880228FC63C}"/>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1FDB0677-1FE0-2B75-B25A-6740B1DE272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8701A777-D527-073E-A5CB-8C703DD3EA19}"/>
              </a:ext>
            </a:extLst>
          </p:cNvPr>
          <p:cNvSpPr>
            <a:spLocks noGrp="1"/>
          </p:cNvSpPr>
          <p:nvPr>
            <p:ph type="dt" sz="half" idx="10"/>
          </p:nvPr>
        </p:nvSpPr>
        <p:spPr/>
        <p:txBody>
          <a:bodyPr/>
          <a:lstStyle/>
          <a:p>
            <a:fld id="{A0ADBECC-E58D-C645-90B2-0A237CBCC75D}" type="datetimeFigureOut">
              <a:rPr lang="en-GR" smtClean="0"/>
              <a:t>03/04/2025</a:t>
            </a:fld>
            <a:endParaRPr lang="en-GR"/>
          </a:p>
        </p:txBody>
      </p:sp>
      <p:sp>
        <p:nvSpPr>
          <p:cNvPr id="5" name="Footer Placeholder 4">
            <a:extLst>
              <a:ext uri="{FF2B5EF4-FFF2-40B4-BE49-F238E27FC236}">
                <a16:creationId xmlns:a16="http://schemas.microsoft.com/office/drawing/2014/main" id="{3857D151-0BDB-7DB3-1031-48CDF5C5C851}"/>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5E26A27-EE8A-1684-65A2-878C0BC754EF}"/>
              </a:ext>
            </a:extLst>
          </p:cNvPr>
          <p:cNvSpPr>
            <a:spLocks noGrp="1"/>
          </p:cNvSpPr>
          <p:nvPr>
            <p:ph type="sldNum" sz="quarter" idx="12"/>
          </p:nvPr>
        </p:nvSpPr>
        <p:spPr/>
        <p:txBody>
          <a:bodyPr/>
          <a:lstStyle/>
          <a:p>
            <a:fld id="{E8B42B3B-A769-0441-9F81-E21FEF0A1FF0}" type="slidenum">
              <a:rPr lang="en-GR" smtClean="0"/>
              <a:t>‹#›</a:t>
            </a:fld>
            <a:endParaRPr lang="en-GR"/>
          </a:p>
        </p:txBody>
      </p:sp>
    </p:spTree>
    <p:extLst>
      <p:ext uri="{BB962C8B-B14F-4D97-AF65-F5344CB8AC3E}">
        <p14:creationId xmlns:p14="http://schemas.microsoft.com/office/powerpoint/2010/main" val="851195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AE0BE0-DDB6-863B-E8EA-E09625ECA2E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4F8F8F67-33DB-0022-2CF6-C94400EC082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F0518D67-6F3D-8C0A-CCB0-1ECABCA0142A}"/>
              </a:ext>
            </a:extLst>
          </p:cNvPr>
          <p:cNvSpPr>
            <a:spLocks noGrp="1"/>
          </p:cNvSpPr>
          <p:nvPr>
            <p:ph type="dt" sz="half" idx="10"/>
          </p:nvPr>
        </p:nvSpPr>
        <p:spPr/>
        <p:txBody>
          <a:bodyPr/>
          <a:lstStyle/>
          <a:p>
            <a:fld id="{A0ADBECC-E58D-C645-90B2-0A237CBCC75D}" type="datetimeFigureOut">
              <a:rPr lang="en-GR" smtClean="0"/>
              <a:t>03/04/2025</a:t>
            </a:fld>
            <a:endParaRPr lang="en-GR"/>
          </a:p>
        </p:txBody>
      </p:sp>
      <p:sp>
        <p:nvSpPr>
          <p:cNvPr id="5" name="Footer Placeholder 4">
            <a:extLst>
              <a:ext uri="{FF2B5EF4-FFF2-40B4-BE49-F238E27FC236}">
                <a16:creationId xmlns:a16="http://schemas.microsoft.com/office/drawing/2014/main" id="{90F9666C-1118-DB90-19FA-A8C75CAFBDCA}"/>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3E1EBD93-D470-3BF8-3F36-2D9B8039BB1A}"/>
              </a:ext>
            </a:extLst>
          </p:cNvPr>
          <p:cNvSpPr>
            <a:spLocks noGrp="1"/>
          </p:cNvSpPr>
          <p:nvPr>
            <p:ph type="sldNum" sz="quarter" idx="12"/>
          </p:nvPr>
        </p:nvSpPr>
        <p:spPr/>
        <p:txBody>
          <a:bodyPr/>
          <a:lstStyle/>
          <a:p>
            <a:fld id="{E8B42B3B-A769-0441-9F81-E21FEF0A1FF0}" type="slidenum">
              <a:rPr lang="en-GR" smtClean="0"/>
              <a:t>‹#›</a:t>
            </a:fld>
            <a:endParaRPr lang="en-GR"/>
          </a:p>
        </p:txBody>
      </p:sp>
    </p:spTree>
    <p:extLst>
      <p:ext uri="{BB962C8B-B14F-4D97-AF65-F5344CB8AC3E}">
        <p14:creationId xmlns:p14="http://schemas.microsoft.com/office/powerpoint/2010/main" val="355176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ECD03-6C42-CEBE-9832-C996F9FED0D2}"/>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202911C6-BC23-F2EB-AFD4-B0B0ED67BCF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46C30510-FD35-15B1-C1C6-D798C70F1541}"/>
              </a:ext>
            </a:extLst>
          </p:cNvPr>
          <p:cNvSpPr>
            <a:spLocks noGrp="1"/>
          </p:cNvSpPr>
          <p:nvPr>
            <p:ph type="dt" sz="half" idx="10"/>
          </p:nvPr>
        </p:nvSpPr>
        <p:spPr/>
        <p:txBody>
          <a:bodyPr/>
          <a:lstStyle/>
          <a:p>
            <a:fld id="{A0ADBECC-E58D-C645-90B2-0A237CBCC75D}" type="datetimeFigureOut">
              <a:rPr lang="en-GR" smtClean="0"/>
              <a:t>03/04/2025</a:t>
            </a:fld>
            <a:endParaRPr lang="en-GR"/>
          </a:p>
        </p:txBody>
      </p:sp>
      <p:sp>
        <p:nvSpPr>
          <p:cNvPr id="5" name="Footer Placeholder 4">
            <a:extLst>
              <a:ext uri="{FF2B5EF4-FFF2-40B4-BE49-F238E27FC236}">
                <a16:creationId xmlns:a16="http://schemas.microsoft.com/office/drawing/2014/main" id="{6D884B48-1A71-9590-4987-06D6D6F05181}"/>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8E68683-6CA0-0DE1-C3DB-CFC4A419E95B}"/>
              </a:ext>
            </a:extLst>
          </p:cNvPr>
          <p:cNvSpPr>
            <a:spLocks noGrp="1"/>
          </p:cNvSpPr>
          <p:nvPr>
            <p:ph type="sldNum" sz="quarter" idx="12"/>
          </p:nvPr>
        </p:nvSpPr>
        <p:spPr/>
        <p:txBody>
          <a:bodyPr/>
          <a:lstStyle/>
          <a:p>
            <a:fld id="{E8B42B3B-A769-0441-9F81-E21FEF0A1FF0}" type="slidenum">
              <a:rPr lang="en-GR" smtClean="0"/>
              <a:t>‹#›</a:t>
            </a:fld>
            <a:endParaRPr lang="en-GR"/>
          </a:p>
        </p:txBody>
      </p:sp>
    </p:spTree>
    <p:extLst>
      <p:ext uri="{BB962C8B-B14F-4D97-AF65-F5344CB8AC3E}">
        <p14:creationId xmlns:p14="http://schemas.microsoft.com/office/powerpoint/2010/main" val="1227008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997E1-EF29-6C98-DEC6-539D1043B8F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F0CC5DB8-8BEB-E617-627F-25DEFFEBB1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BB556DD-C8D2-4A15-BD8D-4DA76606A09C}"/>
              </a:ext>
            </a:extLst>
          </p:cNvPr>
          <p:cNvSpPr>
            <a:spLocks noGrp="1"/>
          </p:cNvSpPr>
          <p:nvPr>
            <p:ph type="dt" sz="half" idx="10"/>
          </p:nvPr>
        </p:nvSpPr>
        <p:spPr/>
        <p:txBody>
          <a:bodyPr/>
          <a:lstStyle/>
          <a:p>
            <a:fld id="{A0ADBECC-E58D-C645-90B2-0A237CBCC75D}" type="datetimeFigureOut">
              <a:rPr lang="en-GR" smtClean="0"/>
              <a:t>03/04/2025</a:t>
            </a:fld>
            <a:endParaRPr lang="en-GR"/>
          </a:p>
        </p:txBody>
      </p:sp>
      <p:sp>
        <p:nvSpPr>
          <p:cNvPr id="5" name="Footer Placeholder 4">
            <a:extLst>
              <a:ext uri="{FF2B5EF4-FFF2-40B4-BE49-F238E27FC236}">
                <a16:creationId xmlns:a16="http://schemas.microsoft.com/office/drawing/2014/main" id="{26582F9C-D135-E572-2875-734C3D7AC2D8}"/>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2BD2769-7E34-250E-D72B-B1FD1E48CFC6}"/>
              </a:ext>
            </a:extLst>
          </p:cNvPr>
          <p:cNvSpPr>
            <a:spLocks noGrp="1"/>
          </p:cNvSpPr>
          <p:nvPr>
            <p:ph type="sldNum" sz="quarter" idx="12"/>
          </p:nvPr>
        </p:nvSpPr>
        <p:spPr/>
        <p:txBody>
          <a:bodyPr/>
          <a:lstStyle/>
          <a:p>
            <a:fld id="{E8B42B3B-A769-0441-9F81-E21FEF0A1FF0}" type="slidenum">
              <a:rPr lang="en-GR" smtClean="0"/>
              <a:t>‹#›</a:t>
            </a:fld>
            <a:endParaRPr lang="en-GR"/>
          </a:p>
        </p:txBody>
      </p:sp>
    </p:spTree>
    <p:extLst>
      <p:ext uri="{BB962C8B-B14F-4D97-AF65-F5344CB8AC3E}">
        <p14:creationId xmlns:p14="http://schemas.microsoft.com/office/powerpoint/2010/main" val="1794962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375DC-4B5F-23FB-6039-9BA76296B6A0}"/>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BA98F421-4A61-79AA-CA31-549975D4BB6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1F012DAD-8630-05A3-5A68-6B57C1E589A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2D1A10FE-44C1-376A-F01B-C91ED138D820}"/>
              </a:ext>
            </a:extLst>
          </p:cNvPr>
          <p:cNvSpPr>
            <a:spLocks noGrp="1"/>
          </p:cNvSpPr>
          <p:nvPr>
            <p:ph type="dt" sz="half" idx="10"/>
          </p:nvPr>
        </p:nvSpPr>
        <p:spPr/>
        <p:txBody>
          <a:bodyPr/>
          <a:lstStyle/>
          <a:p>
            <a:fld id="{A0ADBECC-E58D-C645-90B2-0A237CBCC75D}" type="datetimeFigureOut">
              <a:rPr lang="en-GR" smtClean="0"/>
              <a:t>03/04/2025</a:t>
            </a:fld>
            <a:endParaRPr lang="en-GR"/>
          </a:p>
        </p:txBody>
      </p:sp>
      <p:sp>
        <p:nvSpPr>
          <p:cNvPr id="6" name="Footer Placeholder 5">
            <a:extLst>
              <a:ext uri="{FF2B5EF4-FFF2-40B4-BE49-F238E27FC236}">
                <a16:creationId xmlns:a16="http://schemas.microsoft.com/office/drawing/2014/main" id="{BDF6941B-A33D-6B33-AA20-426AE1026A26}"/>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632310B0-B53D-DB5B-6B4B-F53E7AC8A544}"/>
              </a:ext>
            </a:extLst>
          </p:cNvPr>
          <p:cNvSpPr>
            <a:spLocks noGrp="1"/>
          </p:cNvSpPr>
          <p:nvPr>
            <p:ph type="sldNum" sz="quarter" idx="12"/>
          </p:nvPr>
        </p:nvSpPr>
        <p:spPr/>
        <p:txBody>
          <a:bodyPr/>
          <a:lstStyle/>
          <a:p>
            <a:fld id="{E8B42B3B-A769-0441-9F81-E21FEF0A1FF0}" type="slidenum">
              <a:rPr lang="en-GR" smtClean="0"/>
              <a:t>‹#›</a:t>
            </a:fld>
            <a:endParaRPr lang="en-GR"/>
          </a:p>
        </p:txBody>
      </p:sp>
    </p:spTree>
    <p:extLst>
      <p:ext uri="{BB962C8B-B14F-4D97-AF65-F5344CB8AC3E}">
        <p14:creationId xmlns:p14="http://schemas.microsoft.com/office/powerpoint/2010/main" val="1520780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8736-73DE-5D18-71F1-C0B766B6AFA9}"/>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F840AE42-BCF5-366A-BCDD-104F5F00C7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0E03EB9-D032-D6F9-7384-51455077238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F84FBE9C-C3D0-46A3-7946-A3F33DF3BC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154716A-8FEA-A0DF-5B69-0B5E831E55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27B2CEEE-DBC9-407B-7F71-DEAB0CAD5ACE}"/>
              </a:ext>
            </a:extLst>
          </p:cNvPr>
          <p:cNvSpPr>
            <a:spLocks noGrp="1"/>
          </p:cNvSpPr>
          <p:nvPr>
            <p:ph type="dt" sz="half" idx="10"/>
          </p:nvPr>
        </p:nvSpPr>
        <p:spPr/>
        <p:txBody>
          <a:bodyPr/>
          <a:lstStyle/>
          <a:p>
            <a:fld id="{A0ADBECC-E58D-C645-90B2-0A237CBCC75D}" type="datetimeFigureOut">
              <a:rPr lang="en-GR" smtClean="0"/>
              <a:t>03/04/2025</a:t>
            </a:fld>
            <a:endParaRPr lang="en-GR"/>
          </a:p>
        </p:txBody>
      </p:sp>
      <p:sp>
        <p:nvSpPr>
          <p:cNvPr id="8" name="Footer Placeholder 7">
            <a:extLst>
              <a:ext uri="{FF2B5EF4-FFF2-40B4-BE49-F238E27FC236}">
                <a16:creationId xmlns:a16="http://schemas.microsoft.com/office/drawing/2014/main" id="{3A9DB8BC-36A6-7926-CF5B-1C72CA5EC8E6}"/>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403ECEF0-6F90-58A7-F3D8-ECF8C664B259}"/>
              </a:ext>
            </a:extLst>
          </p:cNvPr>
          <p:cNvSpPr>
            <a:spLocks noGrp="1"/>
          </p:cNvSpPr>
          <p:nvPr>
            <p:ph type="sldNum" sz="quarter" idx="12"/>
          </p:nvPr>
        </p:nvSpPr>
        <p:spPr/>
        <p:txBody>
          <a:bodyPr/>
          <a:lstStyle/>
          <a:p>
            <a:fld id="{E8B42B3B-A769-0441-9F81-E21FEF0A1FF0}" type="slidenum">
              <a:rPr lang="en-GR" smtClean="0"/>
              <a:t>‹#›</a:t>
            </a:fld>
            <a:endParaRPr lang="en-GR"/>
          </a:p>
        </p:txBody>
      </p:sp>
    </p:spTree>
    <p:extLst>
      <p:ext uri="{BB962C8B-B14F-4D97-AF65-F5344CB8AC3E}">
        <p14:creationId xmlns:p14="http://schemas.microsoft.com/office/powerpoint/2010/main" val="3719311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7E8E4-556E-AFBB-113D-917FF7D4A29B}"/>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4AA18DB2-A4CA-B161-0A35-E50F2B5C6D33}"/>
              </a:ext>
            </a:extLst>
          </p:cNvPr>
          <p:cNvSpPr>
            <a:spLocks noGrp="1"/>
          </p:cNvSpPr>
          <p:nvPr>
            <p:ph type="dt" sz="half" idx="10"/>
          </p:nvPr>
        </p:nvSpPr>
        <p:spPr/>
        <p:txBody>
          <a:bodyPr/>
          <a:lstStyle/>
          <a:p>
            <a:fld id="{A0ADBECC-E58D-C645-90B2-0A237CBCC75D}" type="datetimeFigureOut">
              <a:rPr lang="en-GR" smtClean="0"/>
              <a:t>03/04/2025</a:t>
            </a:fld>
            <a:endParaRPr lang="en-GR"/>
          </a:p>
        </p:txBody>
      </p:sp>
      <p:sp>
        <p:nvSpPr>
          <p:cNvPr id="4" name="Footer Placeholder 3">
            <a:extLst>
              <a:ext uri="{FF2B5EF4-FFF2-40B4-BE49-F238E27FC236}">
                <a16:creationId xmlns:a16="http://schemas.microsoft.com/office/drawing/2014/main" id="{D8C71EED-E541-6C82-7D91-BDFFB4EDAFD5}"/>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B61A1921-5B09-BC81-8ADF-F1130F6CA95D}"/>
              </a:ext>
            </a:extLst>
          </p:cNvPr>
          <p:cNvSpPr>
            <a:spLocks noGrp="1"/>
          </p:cNvSpPr>
          <p:nvPr>
            <p:ph type="sldNum" sz="quarter" idx="12"/>
          </p:nvPr>
        </p:nvSpPr>
        <p:spPr/>
        <p:txBody>
          <a:bodyPr/>
          <a:lstStyle/>
          <a:p>
            <a:fld id="{E8B42B3B-A769-0441-9F81-E21FEF0A1FF0}" type="slidenum">
              <a:rPr lang="en-GR" smtClean="0"/>
              <a:t>‹#›</a:t>
            </a:fld>
            <a:endParaRPr lang="en-GR"/>
          </a:p>
        </p:txBody>
      </p:sp>
    </p:spTree>
    <p:extLst>
      <p:ext uri="{BB962C8B-B14F-4D97-AF65-F5344CB8AC3E}">
        <p14:creationId xmlns:p14="http://schemas.microsoft.com/office/powerpoint/2010/main" val="388101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7BF806-26F5-0C5E-8195-A40C8BD47298}"/>
              </a:ext>
            </a:extLst>
          </p:cNvPr>
          <p:cNvSpPr>
            <a:spLocks noGrp="1"/>
          </p:cNvSpPr>
          <p:nvPr>
            <p:ph type="dt" sz="half" idx="10"/>
          </p:nvPr>
        </p:nvSpPr>
        <p:spPr/>
        <p:txBody>
          <a:bodyPr/>
          <a:lstStyle/>
          <a:p>
            <a:fld id="{A0ADBECC-E58D-C645-90B2-0A237CBCC75D}" type="datetimeFigureOut">
              <a:rPr lang="en-GR" smtClean="0"/>
              <a:t>03/04/2025</a:t>
            </a:fld>
            <a:endParaRPr lang="en-GR"/>
          </a:p>
        </p:txBody>
      </p:sp>
      <p:sp>
        <p:nvSpPr>
          <p:cNvPr id="3" name="Footer Placeholder 2">
            <a:extLst>
              <a:ext uri="{FF2B5EF4-FFF2-40B4-BE49-F238E27FC236}">
                <a16:creationId xmlns:a16="http://schemas.microsoft.com/office/drawing/2014/main" id="{6F31D16F-0344-37AF-C821-68877DC47F76}"/>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A5B61A48-7400-1720-A1F6-402C8756042F}"/>
              </a:ext>
            </a:extLst>
          </p:cNvPr>
          <p:cNvSpPr>
            <a:spLocks noGrp="1"/>
          </p:cNvSpPr>
          <p:nvPr>
            <p:ph type="sldNum" sz="quarter" idx="12"/>
          </p:nvPr>
        </p:nvSpPr>
        <p:spPr/>
        <p:txBody>
          <a:bodyPr/>
          <a:lstStyle/>
          <a:p>
            <a:fld id="{E8B42B3B-A769-0441-9F81-E21FEF0A1FF0}" type="slidenum">
              <a:rPr lang="en-GR" smtClean="0"/>
              <a:t>‹#›</a:t>
            </a:fld>
            <a:endParaRPr lang="en-GR"/>
          </a:p>
        </p:txBody>
      </p:sp>
    </p:spTree>
    <p:extLst>
      <p:ext uri="{BB962C8B-B14F-4D97-AF65-F5344CB8AC3E}">
        <p14:creationId xmlns:p14="http://schemas.microsoft.com/office/powerpoint/2010/main" val="1885202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8A672-1492-445C-4E60-1C5965CAE93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D9927C2C-4BD2-C793-6758-5E1762B0DF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C44D3EC2-1F23-7FEF-447F-4729586339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1700017-55D6-59C4-E8DF-907C09D95401}"/>
              </a:ext>
            </a:extLst>
          </p:cNvPr>
          <p:cNvSpPr>
            <a:spLocks noGrp="1"/>
          </p:cNvSpPr>
          <p:nvPr>
            <p:ph type="dt" sz="half" idx="10"/>
          </p:nvPr>
        </p:nvSpPr>
        <p:spPr/>
        <p:txBody>
          <a:bodyPr/>
          <a:lstStyle/>
          <a:p>
            <a:fld id="{A0ADBECC-E58D-C645-90B2-0A237CBCC75D}" type="datetimeFigureOut">
              <a:rPr lang="en-GR" smtClean="0"/>
              <a:t>03/04/2025</a:t>
            </a:fld>
            <a:endParaRPr lang="en-GR"/>
          </a:p>
        </p:txBody>
      </p:sp>
      <p:sp>
        <p:nvSpPr>
          <p:cNvPr id="6" name="Footer Placeholder 5">
            <a:extLst>
              <a:ext uri="{FF2B5EF4-FFF2-40B4-BE49-F238E27FC236}">
                <a16:creationId xmlns:a16="http://schemas.microsoft.com/office/drawing/2014/main" id="{178BACE1-B935-84C4-D046-1AD485E0232C}"/>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D10DCF1E-5D30-1258-FE77-5205C642B45C}"/>
              </a:ext>
            </a:extLst>
          </p:cNvPr>
          <p:cNvSpPr>
            <a:spLocks noGrp="1"/>
          </p:cNvSpPr>
          <p:nvPr>
            <p:ph type="sldNum" sz="quarter" idx="12"/>
          </p:nvPr>
        </p:nvSpPr>
        <p:spPr/>
        <p:txBody>
          <a:bodyPr/>
          <a:lstStyle/>
          <a:p>
            <a:fld id="{E8B42B3B-A769-0441-9F81-E21FEF0A1FF0}" type="slidenum">
              <a:rPr lang="en-GR" smtClean="0"/>
              <a:t>‹#›</a:t>
            </a:fld>
            <a:endParaRPr lang="en-GR"/>
          </a:p>
        </p:txBody>
      </p:sp>
    </p:spTree>
    <p:extLst>
      <p:ext uri="{BB962C8B-B14F-4D97-AF65-F5344CB8AC3E}">
        <p14:creationId xmlns:p14="http://schemas.microsoft.com/office/powerpoint/2010/main" val="1446221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36A8-F6FF-CB88-8D16-744F2DB2330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8C4E4045-DEC9-44C0-B97D-4DC84635EB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284C2364-5471-B9EE-34F9-9F50CFAC53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B7EBA85-0C73-3D3B-73EF-62D2064380A0}"/>
              </a:ext>
            </a:extLst>
          </p:cNvPr>
          <p:cNvSpPr>
            <a:spLocks noGrp="1"/>
          </p:cNvSpPr>
          <p:nvPr>
            <p:ph type="dt" sz="half" idx="10"/>
          </p:nvPr>
        </p:nvSpPr>
        <p:spPr/>
        <p:txBody>
          <a:bodyPr/>
          <a:lstStyle/>
          <a:p>
            <a:fld id="{A0ADBECC-E58D-C645-90B2-0A237CBCC75D}" type="datetimeFigureOut">
              <a:rPr lang="en-GR" smtClean="0"/>
              <a:t>03/04/2025</a:t>
            </a:fld>
            <a:endParaRPr lang="en-GR"/>
          </a:p>
        </p:txBody>
      </p:sp>
      <p:sp>
        <p:nvSpPr>
          <p:cNvPr id="6" name="Footer Placeholder 5">
            <a:extLst>
              <a:ext uri="{FF2B5EF4-FFF2-40B4-BE49-F238E27FC236}">
                <a16:creationId xmlns:a16="http://schemas.microsoft.com/office/drawing/2014/main" id="{5446B72E-652E-2342-6677-99C2A3287CF6}"/>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734C16BC-3AF0-B4B2-1435-AFD6BF0032CE}"/>
              </a:ext>
            </a:extLst>
          </p:cNvPr>
          <p:cNvSpPr>
            <a:spLocks noGrp="1"/>
          </p:cNvSpPr>
          <p:nvPr>
            <p:ph type="sldNum" sz="quarter" idx="12"/>
          </p:nvPr>
        </p:nvSpPr>
        <p:spPr/>
        <p:txBody>
          <a:bodyPr/>
          <a:lstStyle/>
          <a:p>
            <a:fld id="{E8B42B3B-A769-0441-9F81-E21FEF0A1FF0}" type="slidenum">
              <a:rPr lang="en-GR" smtClean="0"/>
              <a:t>‹#›</a:t>
            </a:fld>
            <a:endParaRPr lang="en-GR"/>
          </a:p>
        </p:txBody>
      </p:sp>
    </p:spTree>
    <p:extLst>
      <p:ext uri="{BB962C8B-B14F-4D97-AF65-F5344CB8AC3E}">
        <p14:creationId xmlns:p14="http://schemas.microsoft.com/office/powerpoint/2010/main" val="1449379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98D5CD-66A2-D00D-4271-8058D5734B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0918B406-2664-79EB-C8B2-199BF38121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BEC09F28-B4E7-DBE2-9C49-8771D190CE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ADBECC-E58D-C645-90B2-0A237CBCC75D}" type="datetimeFigureOut">
              <a:rPr lang="en-GR" smtClean="0"/>
              <a:t>03/04/2025</a:t>
            </a:fld>
            <a:endParaRPr lang="en-GR"/>
          </a:p>
        </p:txBody>
      </p:sp>
      <p:sp>
        <p:nvSpPr>
          <p:cNvPr id="5" name="Footer Placeholder 4">
            <a:extLst>
              <a:ext uri="{FF2B5EF4-FFF2-40B4-BE49-F238E27FC236}">
                <a16:creationId xmlns:a16="http://schemas.microsoft.com/office/drawing/2014/main" id="{854F7A21-E10B-01C5-6887-DAA4BBD128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582773F4-75AF-E43C-CD97-F5E69574A7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B42B3B-A769-0441-9F81-E21FEF0A1FF0}" type="slidenum">
              <a:rPr lang="en-GR" smtClean="0"/>
              <a:t>‹#›</a:t>
            </a:fld>
            <a:endParaRPr lang="en-GR"/>
          </a:p>
        </p:txBody>
      </p:sp>
    </p:spTree>
    <p:extLst>
      <p:ext uri="{BB962C8B-B14F-4D97-AF65-F5344CB8AC3E}">
        <p14:creationId xmlns:p14="http://schemas.microsoft.com/office/powerpoint/2010/main" val="1526006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alos-ai4ssh.uoc.g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A5794-8948-DC42-F48C-2DC709D9E0FD}"/>
              </a:ext>
            </a:extLst>
          </p:cNvPr>
          <p:cNvSpPr>
            <a:spLocks noGrp="1"/>
          </p:cNvSpPr>
          <p:nvPr>
            <p:ph type="ctrTitle"/>
          </p:nvPr>
        </p:nvSpPr>
        <p:spPr>
          <a:xfrm>
            <a:off x="1621972" y="369871"/>
            <a:ext cx="9144000" cy="2868630"/>
          </a:xfrm>
        </p:spPr>
        <p:txBody>
          <a:bodyPr>
            <a:normAutofit fontScale="90000"/>
          </a:bodyPr>
          <a:lstStyle/>
          <a:p>
            <a:br>
              <a:rPr lang="el-GR" dirty="0"/>
            </a:br>
            <a:r>
              <a:rPr lang="el-GR" dirty="0"/>
              <a:t>Ηθική &amp; Πολιτική </a:t>
            </a:r>
            <a:br>
              <a:rPr lang="el-GR" dirty="0"/>
            </a:br>
            <a:r>
              <a:rPr lang="el-GR" dirty="0"/>
              <a:t>της Τεχνητής Νοημοσύνης </a:t>
            </a:r>
            <a:br>
              <a:rPr lang="el-GR" dirty="0"/>
            </a:br>
            <a:r>
              <a:rPr lang="el-GR" dirty="0"/>
              <a:t>4.2</a:t>
            </a:r>
            <a:endParaRPr lang="en-GR" dirty="0"/>
          </a:p>
        </p:txBody>
      </p:sp>
      <p:sp>
        <p:nvSpPr>
          <p:cNvPr id="3" name="Subtitle 2">
            <a:extLst>
              <a:ext uri="{FF2B5EF4-FFF2-40B4-BE49-F238E27FC236}">
                <a16:creationId xmlns:a16="http://schemas.microsoft.com/office/drawing/2014/main" id="{D70A35C5-8FE2-6D65-5940-CCF29DC4090A}"/>
              </a:ext>
            </a:extLst>
          </p:cNvPr>
          <p:cNvSpPr>
            <a:spLocks noGrp="1"/>
          </p:cNvSpPr>
          <p:nvPr>
            <p:ph type="subTitle" idx="1"/>
          </p:nvPr>
        </p:nvSpPr>
        <p:spPr>
          <a:xfrm>
            <a:off x="1524000" y="3619500"/>
            <a:ext cx="9144000" cy="2125724"/>
          </a:xfrm>
        </p:spPr>
        <p:txBody>
          <a:bodyPr>
            <a:normAutofit fontScale="70000" lnSpcReduction="20000"/>
          </a:bodyPr>
          <a:lstStyle/>
          <a:p>
            <a:r>
              <a:rPr lang="el-GR" b="1" dirty="0"/>
              <a:t> ΠΡΟΓΡΑΜΜΑ «ΤΑΛΩΣ»</a:t>
            </a:r>
          </a:p>
          <a:p>
            <a:r>
              <a:rPr lang="en-GB" b="1" dirty="0">
                <a:hlinkClick r:id="rId2"/>
              </a:rPr>
              <a:t>https://talos-ai4ssh.uoc.gr/</a:t>
            </a:r>
            <a:endParaRPr lang="el-GR" b="1" dirty="0"/>
          </a:p>
          <a:p>
            <a:endParaRPr lang="el-GR" b="1" dirty="0"/>
          </a:p>
          <a:p>
            <a:r>
              <a:rPr lang="el-GR" dirty="0"/>
              <a:t>Δρ. Νίκος </a:t>
            </a:r>
            <a:r>
              <a:rPr lang="el-GR" dirty="0" err="1"/>
              <a:t>Ερηνάκης</a:t>
            </a:r>
            <a:r>
              <a:rPr lang="el-GR" dirty="0"/>
              <a:t> </a:t>
            </a:r>
          </a:p>
          <a:p>
            <a:r>
              <a:rPr lang="el-GR" dirty="0"/>
              <a:t>Επίκουρος Καθηγητής Κοινωνικής &amp; Πολιτικής Φιλοσοφίας και Φιλοσοφίας του Πολιτισμού </a:t>
            </a:r>
          </a:p>
          <a:p>
            <a:r>
              <a:rPr lang="el-GR" dirty="0"/>
              <a:t>Πανεπιστήμιο Κρήτης</a:t>
            </a:r>
            <a:endParaRPr lang="en-GR" dirty="0"/>
          </a:p>
        </p:txBody>
      </p:sp>
      <p:pic>
        <p:nvPicPr>
          <p:cNvPr id="4" name="Εικόνα 3">
            <a:extLst>
              <a:ext uri="{FF2B5EF4-FFF2-40B4-BE49-F238E27FC236}">
                <a16:creationId xmlns:a16="http://schemas.microsoft.com/office/drawing/2014/main" id="{8F8366C5-29AF-2566-352D-A330FA60899A}"/>
              </a:ext>
            </a:extLst>
          </p:cNvPr>
          <p:cNvPicPr>
            <a:picLocks noChangeAspect="1"/>
          </p:cNvPicPr>
          <p:nvPr/>
        </p:nvPicPr>
        <p:blipFill>
          <a:blip r:embed="rId3"/>
          <a:stretch>
            <a:fillRect/>
          </a:stretch>
        </p:blipFill>
        <p:spPr>
          <a:xfrm>
            <a:off x="7942720" y="6126223"/>
            <a:ext cx="4249280" cy="737680"/>
          </a:xfrm>
          <a:prstGeom prst="rect">
            <a:avLst/>
          </a:prstGeom>
        </p:spPr>
      </p:pic>
    </p:spTree>
    <p:extLst>
      <p:ext uri="{BB962C8B-B14F-4D97-AF65-F5344CB8AC3E}">
        <p14:creationId xmlns:p14="http://schemas.microsoft.com/office/powerpoint/2010/main" val="1126868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C8491-A2FD-F3E8-0719-C991F77ED43C}"/>
              </a:ext>
            </a:extLst>
          </p:cNvPr>
          <p:cNvSpPr>
            <a:spLocks noGrp="1"/>
          </p:cNvSpPr>
          <p:nvPr>
            <p:ph type="title"/>
          </p:nvPr>
        </p:nvSpPr>
        <p:spPr/>
        <p:txBody>
          <a:bodyPr/>
          <a:lstStyle/>
          <a:p>
            <a:r>
              <a:rPr lang="el-GR" dirty="0"/>
              <a:t>Ανθρώπινα Δικαιώματα &amp; ΤΝ </a:t>
            </a:r>
            <a:endParaRPr lang="en-GR" dirty="0"/>
          </a:p>
        </p:txBody>
      </p:sp>
      <p:sp>
        <p:nvSpPr>
          <p:cNvPr id="3" name="Content Placeholder 2">
            <a:extLst>
              <a:ext uri="{FF2B5EF4-FFF2-40B4-BE49-F238E27FC236}">
                <a16:creationId xmlns:a16="http://schemas.microsoft.com/office/drawing/2014/main" id="{CD27C55A-E391-6F46-9A97-37E7EEA4CAF4}"/>
              </a:ext>
            </a:extLst>
          </p:cNvPr>
          <p:cNvSpPr>
            <a:spLocks noGrp="1"/>
          </p:cNvSpPr>
          <p:nvPr>
            <p:ph idx="1"/>
          </p:nvPr>
        </p:nvSpPr>
        <p:spPr>
          <a:xfrm>
            <a:off x="838200" y="1825625"/>
            <a:ext cx="7002294" cy="4351338"/>
          </a:xfrm>
        </p:spPr>
        <p:txBody>
          <a:bodyPr>
            <a:normAutofit fontScale="70000" lnSpcReduction="20000"/>
          </a:bodyPr>
          <a:lstStyle/>
          <a:p>
            <a:r>
              <a:rPr lang="el-GR" dirty="0"/>
              <a:t>Τα ανθρώπινα δικαιώματα είναι κανόνες που προστατεύουν όλους τους ανθρώπους, παντού, από πολιτικές, νομικές και κοινωνικές παραβιάσεις. </a:t>
            </a:r>
          </a:p>
          <a:p>
            <a:r>
              <a:rPr lang="el-GR" dirty="0"/>
              <a:t>Πολιτικά δικαιώματα, όπως το δικαίωμα στη ζωή, στην ελευθερία και στην ιδιοκτησία, στην ελευθερία έκφρασης, στην επιδίωξη της ευδαιμονίας και στην ισότητα ενώπιον του νόμου.</a:t>
            </a:r>
          </a:p>
          <a:p>
            <a:r>
              <a:rPr lang="el-GR" dirty="0"/>
              <a:t>Πολιτισμικά, κοινωνικά και οικονομικά δικαιώματα, όπως το δικαίωμα συμμετοχής στην επιστήμη και στον πολιτισμό, το δικαίωμα στην εργασία και το δικαίωμα στην παιδεία, την εκπαίδευση, την καλλιέργεια.</a:t>
            </a:r>
          </a:p>
          <a:p>
            <a:r>
              <a:rPr lang="el-GR" dirty="0"/>
              <a:t>Ο ρόλος των ανθρωπίνων δικαιωμάτων είναι να προασπίζουν τη δυνατότητα των ανθρώπων να διαμορφώνουν, να ερμηνεύουν και να επιδιώκουν τις δικές τους αντιλήψεις για </a:t>
            </a:r>
            <a:r>
              <a:rPr lang="en-US" dirty="0" err="1"/>
              <a:t>έ</a:t>
            </a:r>
            <a:r>
              <a:rPr lang="el-GR" dirty="0" err="1"/>
              <a:t>ναν</a:t>
            </a:r>
            <a:r>
              <a:rPr lang="el-GR" dirty="0"/>
              <a:t> </a:t>
            </a:r>
            <a:r>
              <a:rPr lang="el-GR" dirty="0" err="1"/>
              <a:t>αξιοβίωτο</a:t>
            </a:r>
            <a:r>
              <a:rPr lang="el-GR" dirty="0"/>
              <a:t> βίο </a:t>
            </a:r>
            <a:r>
              <a:rPr lang="en-US" dirty="0"/>
              <a:t>—</a:t>
            </a:r>
            <a:r>
              <a:rPr lang="el-GR" dirty="0"/>
              <a:t> δεν πρόκειται μόνο για την ικανότητα να ζουν με ευτυχία ή ευημερία.</a:t>
            </a:r>
            <a:endParaRPr lang="en-GR" dirty="0"/>
          </a:p>
        </p:txBody>
      </p:sp>
      <p:pic>
        <p:nvPicPr>
          <p:cNvPr id="4" name="Εικόνα 3">
            <a:extLst>
              <a:ext uri="{FF2B5EF4-FFF2-40B4-BE49-F238E27FC236}">
                <a16:creationId xmlns:a16="http://schemas.microsoft.com/office/drawing/2014/main" id="{775EB41C-7137-0952-130D-797F15BCB458}"/>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1660524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9816B-F2F8-0F45-EB7A-7D2317B77BC7}"/>
              </a:ext>
            </a:extLst>
          </p:cNvPr>
          <p:cNvSpPr>
            <a:spLocks noGrp="1"/>
          </p:cNvSpPr>
          <p:nvPr>
            <p:ph type="title"/>
          </p:nvPr>
        </p:nvSpPr>
        <p:spPr>
          <a:xfrm>
            <a:off x="838200" y="365125"/>
            <a:ext cx="6301902" cy="1325563"/>
          </a:xfrm>
        </p:spPr>
        <p:txBody>
          <a:bodyPr/>
          <a:lstStyle/>
          <a:p>
            <a:r>
              <a:rPr lang="el-GR" dirty="0"/>
              <a:t>Ανθρώπινα Δικαιώματα &amp; ΤΝ ΙΙ</a:t>
            </a:r>
            <a:endParaRPr lang="en-GR" dirty="0"/>
          </a:p>
        </p:txBody>
      </p:sp>
      <p:sp>
        <p:nvSpPr>
          <p:cNvPr id="3" name="Content Placeholder 2">
            <a:extLst>
              <a:ext uri="{FF2B5EF4-FFF2-40B4-BE49-F238E27FC236}">
                <a16:creationId xmlns:a16="http://schemas.microsoft.com/office/drawing/2014/main" id="{B33B51D8-8654-E7FA-DC95-EA27C5959C54}"/>
              </a:ext>
            </a:extLst>
          </p:cNvPr>
          <p:cNvSpPr>
            <a:spLocks noGrp="1"/>
          </p:cNvSpPr>
          <p:nvPr>
            <p:ph idx="1"/>
          </p:nvPr>
        </p:nvSpPr>
        <p:spPr>
          <a:xfrm>
            <a:off x="838200" y="1825624"/>
            <a:ext cx="6155987" cy="4584903"/>
          </a:xfrm>
        </p:spPr>
        <p:txBody>
          <a:bodyPr>
            <a:normAutofit fontScale="47500" lnSpcReduction="20000"/>
          </a:bodyPr>
          <a:lstStyle/>
          <a:p>
            <a:r>
              <a:rPr lang="el-GR" dirty="0"/>
              <a:t>Τα ανθρώπινα δικαιώματα έχουν μια ηθική προτεραιότητα. Αν ανταγωνίζονται άλλους παράγοντες, όπως ο οικονομικός πλούτος, η τεχνολογική εξέλιξη κ.ά., τα ανθρώπινα δικαιώματα πρέπει να έχουν προτεραιότητα. </a:t>
            </a:r>
          </a:p>
          <a:p>
            <a:endParaRPr lang="el-GR" dirty="0"/>
          </a:p>
          <a:p>
            <a:r>
              <a:rPr lang="el-GR" dirty="0"/>
              <a:t>Δεν θα πρέπει να χρησιμοποιούνται εφαρμογές ΤΝ που εμποδίζουν τους ανθρώπους να απολαμβάνουν τα ανθρώπινα δικαιώματά τους ή τους θέτουν ενεργά σε κίνδυνο παραβίασης των ανθρωπίνων δικαιωμάτων.</a:t>
            </a:r>
          </a:p>
          <a:p>
            <a:endParaRPr lang="el-GR" dirty="0"/>
          </a:p>
          <a:p>
            <a:r>
              <a:rPr lang="el-GR" dirty="0"/>
              <a:t>Ωστόσο, τα ανθρώπινα δικαιώματα έχουν ορισμένες ιδιότητες που εξαρτώνται από το πλαίσιο και επιτρέπουν στα πρόσωπα να δώσουν προτεραιότητα σε ένα συγκεκριμένο ανθρώπινο δικαίωμα αν χρειαστεί. </a:t>
            </a:r>
          </a:p>
          <a:p>
            <a:endParaRPr lang="el-GR" dirty="0"/>
          </a:p>
          <a:p>
            <a:r>
              <a:rPr lang="el-GR" dirty="0"/>
              <a:t>Ορισμένα δικαιώματα είναι πιο θεμελιώδη από τα άλλα. Για παράδειγμα, όταν το δικαίωμα στη ζωή συγκρούεται με το δικαίωμα στην </a:t>
            </a:r>
            <a:r>
              <a:rPr lang="el-GR" dirty="0" err="1"/>
              <a:t>ιδιωτικότητα</a:t>
            </a:r>
            <a:r>
              <a:rPr lang="el-GR" dirty="0"/>
              <a:t>, το δικαίωμα στη ζωή θα υπερτερεί γενικά.</a:t>
            </a:r>
          </a:p>
          <a:p>
            <a:endParaRPr lang="el-GR" dirty="0"/>
          </a:p>
          <a:p>
            <a:r>
              <a:rPr lang="el-GR" dirty="0"/>
              <a:t>Ανησυχίες για την προστασία της ιδιωτικής ζωής και της ασφάλειας λόγω των αναδυόμενων συνδυασμών της ανάλυσης μεγάλων δεδομένων, των τεχνολογιών επιτήρησης και των αναπτυσσόμενων βιομετρικών μεθόδων. Λύση: προάσπιση δικαιώματος στην ισότητα, την συμπερίληψη και τη </a:t>
            </a:r>
            <a:r>
              <a:rPr lang="el-GR" dirty="0" err="1"/>
              <a:t>συμμετοχικότητα</a:t>
            </a:r>
            <a:r>
              <a:rPr lang="el-GR" dirty="0"/>
              <a:t>, άρα εμβάθυνση ψηφιακής δημοκρατίας. </a:t>
            </a:r>
            <a:endParaRPr lang="en-GR" dirty="0"/>
          </a:p>
        </p:txBody>
      </p:sp>
      <p:pic>
        <p:nvPicPr>
          <p:cNvPr id="4" name="Εικόνα 3">
            <a:extLst>
              <a:ext uri="{FF2B5EF4-FFF2-40B4-BE49-F238E27FC236}">
                <a16:creationId xmlns:a16="http://schemas.microsoft.com/office/drawing/2014/main" id="{457ECF27-E593-FF02-CA19-AF7921369B31}"/>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579274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D1A38-66B8-6DEF-CE95-BC0A3417974F}"/>
              </a:ext>
            </a:extLst>
          </p:cNvPr>
          <p:cNvSpPr>
            <a:spLocks noGrp="1"/>
          </p:cNvSpPr>
          <p:nvPr>
            <p:ph type="title"/>
          </p:nvPr>
        </p:nvSpPr>
        <p:spPr/>
        <p:txBody>
          <a:bodyPr/>
          <a:lstStyle/>
          <a:p>
            <a:r>
              <a:rPr lang="el-GR" dirty="0"/>
              <a:t>Διαφάνεια &amp; ΤΝ </a:t>
            </a:r>
            <a:br>
              <a:rPr lang="el-GR" dirty="0"/>
            </a:br>
            <a:endParaRPr lang="en-GR" dirty="0"/>
          </a:p>
        </p:txBody>
      </p:sp>
      <p:sp>
        <p:nvSpPr>
          <p:cNvPr id="3" name="Content Placeholder 2">
            <a:extLst>
              <a:ext uri="{FF2B5EF4-FFF2-40B4-BE49-F238E27FC236}">
                <a16:creationId xmlns:a16="http://schemas.microsoft.com/office/drawing/2014/main" id="{40A01692-710A-5C64-8743-014B9989BE9A}"/>
              </a:ext>
            </a:extLst>
          </p:cNvPr>
          <p:cNvSpPr>
            <a:spLocks noGrp="1"/>
          </p:cNvSpPr>
          <p:nvPr>
            <p:ph idx="1"/>
          </p:nvPr>
        </p:nvSpPr>
        <p:spPr>
          <a:xfrm>
            <a:off x="838200" y="1322962"/>
            <a:ext cx="6068438" cy="4854001"/>
          </a:xfrm>
        </p:spPr>
        <p:txBody>
          <a:bodyPr>
            <a:normAutofit fontScale="55000" lnSpcReduction="20000"/>
          </a:bodyPr>
          <a:lstStyle/>
          <a:p>
            <a:r>
              <a:rPr lang="el-GR" dirty="0"/>
              <a:t>Η διαφάνεια μπορεί να οριστεί με πολλούς τρόπους. Υπάρχει ένας αριθμός συγγενικών εννοιών που χρησιμοποιούνται μερικές φορές ως συνώνυμα της διαφάνειας </a:t>
            </a:r>
            <a:r>
              <a:rPr lang="en-US" dirty="0"/>
              <a:t>—</a:t>
            </a:r>
            <a:r>
              <a:rPr lang="el-GR" dirty="0"/>
              <a:t> όπως η «</a:t>
            </a:r>
            <a:r>
              <a:rPr lang="el-GR" dirty="0" err="1"/>
              <a:t>επεξηγηματικότητα</a:t>
            </a:r>
            <a:r>
              <a:rPr lang="el-GR" dirty="0"/>
              <a:t>»</a:t>
            </a:r>
            <a:r>
              <a:rPr lang="en-GB" dirty="0"/>
              <a:t>, </a:t>
            </a:r>
            <a:r>
              <a:rPr lang="el-GR" dirty="0"/>
              <a:t>η «</a:t>
            </a:r>
            <a:r>
              <a:rPr lang="el-GR" dirty="0" err="1"/>
              <a:t>ερμηνευσιμότητα</a:t>
            </a:r>
            <a:r>
              <a:rPr lang="el-GR" dirty="0"/>
              <a:t>», η «</a:t>
            </a:r>
            <a:r>
              <a:rPr lang="el-GR" dirty="0" err="1"/>
              <a:t>κατανοησιμότητα</a:t>
            </a:r>
            <a:r>
              <a:rPr lang="el-GR" dirty="0"/>
              <a:t>» κ.ά.</a:t>
            </a:r>
          </a:p>
          <a:p>
            <a:pPr marL="0" indent="0">
              <a:buNone/>
            </a:pPr>
            <a:endParaRPr lang="el-GR" dirty="0"/>
          </a:p>
          <a:p>
            <a:r>
              <a:rPr lang="el-GR" dirty="0"/>
              <a:t>Ορισμένα σύγχρονα συστήματα βαθιάς μάθησης είναι τα λεγόμενα συστήματα «μαύρου κουτιού», που σημαίνει ότι δεν μπορούμε να δούμε πώς λειτουργούν. Αυτή η «αδιαφάνεια», ή η έλλειψη ορατότητας, μπορεί να αποτελέσει πρόβλημα εάν χρησιμοποιούμε αυτά τα συστήματα για να λάβουμε αποφάσεις που έχουν αντίκτυπο στα πρόσωπα.</a:t>
            </a:r>
          </a:p>
          <a:p>
            <a:endParaRPr lang="el-GR" dirty="0"/>
          </a:p>
          <a:p>
            <a:r>
              <a:rPr lang="el-GR" dirty="0"/>
              <a:t>Τα πρόσωπα και οι συλλογικότητες έχουν δικαίωμα να γνωρίζουν πώς λαμβάνονται κρίσιμες αποφάσεις </a:t>
            </a:r>
            <a:r>
              <a:rPr lang="en-US" dirty="0"/>
              <a:t>—</a:t>
            </a:r>
            <a:r>
              <a:rPr lang="el-GR" dirty="0"/>
              <a:t>λ.χ. το ποιο πρόσωπο γίνεται δεκτό για μια οποιαδήποτε αίτηση, ποιο παίρνει αναστολή, ποιο προσλαμβάνεται κοκ. Χρειαζόμαστε άμεσα πιο διαφανή μοντέλα ΤΝ.</a:t>
            </a:r>
          </a:p>
          <a:p>
            <a:endParaRPr lang="el-GR" dirty="0"/>
          </a:p>
          <a:p>
            <a:r>
              <a:rPr lang="el-GR" dirty="0"/>
              <a:t>Η διαφάνεια είναι μια ιδιότητα ενός συστήματος που καθιστά δυνατή τη λήψη ορισμένων πληροφοριών σχετικά με την εσωτερική λειτουργία ενός συστήματος. Αλλά ποιες πληροφορίες είναι αυτές και αν είναι ηθικά σχετικές, εξαρτάται σε μεγάλο βαθμό από το ηθικό ζήτημα στο οποίο προσπαθούμε να απαντήσουμε. </a:t>
            </a:r>
          </a:p>
          <a:p>
            <a:endParaRPr lang="el-GR" dirty="0"/>
          </a:p>
        </p:txBody>
      </p:sp>
      <p:pic>
        <p:nvPicPr>
          <p:cNvPr id="4" name="Εικόνα 3">
            <a:extLst>
              <a:ext uri="{FF2B5EF4-FFF2-40B4-BE49-F238E27FC236}">
                <a16:creationId xmlns:a16="http://schemas.microsoft.com/office/drawing/2014/main" id="{823FB5B6-CF5D-ECE9-94AB-BFA653B4DDC6}"/>
              </a:ext>
            </a:extLst>
          </p:cNvPr>
          <p:cNvPicPr>
            <a:picLocks noChangeAspect="1"/>
          </p:cNvPicPr>
          <p:nvPr/>
        </p:nvPicPr>
        <p:blipFill>
          <a:blip r:embed="rId2"/>
          <a:stretch>
            <a:fillRect/>
          </a:stretch>
        </p:blipFill>
        <p:spPr>
          <a:xfrm>
            <a:off x="7942720" y="6124035"/>
            <a:ext cx="4249280" cy="737680"/>
          </a:xfrm>
          <a:prstGeom prst="rect">
            <a:avLst/>
          </a:prstGeom>
        </p:spPr>
      </p:pic>
    </p:spTree>
    <p:extLst>
      <p:ext uri="{BB962C8B-B14F-4D97-AF65-F5344CB8AC3E}">
        <p14:creationId xmlns:p14="http://schemas.microsoft.com/office/powerpoint/2010/main" val="499828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0CF7D-A3C8-C4FB-9B68-5D5610B7B170}"/>
              </a:ext>
            </a:extLst>
          </p:cNvPr>
          <p:cNvSpPr>
            <a:spLocks noGrp="1"/>
          </p:cNvSpPr>
          <p:nvPr>
            <p:ph type="title"/>
          </p:nvPr>
        </p:nvSpPr>
        <p:spPr/>
        <p:txBody>
          <a:bodyPr/>
          <a:lstStyle/>
          <a:p>
            <a:r>
              <a:rPr lang="el-GR" dirty="0"/>
              <a:t>Διαφάνεια &amp; ΤΝ ΙΙ</a:t>
            </a:r>
            <a:br>
              <a:rPr lang="el-GR" dirty="0"/>
            </a:br>
            <a:endParaRPr lang="en-GR" dirty="0"/>
          </a:p>
        </p:txBody>
      </p:sp>
      <p:sp>
        <p:nvSpPr>
          <p:cNvPr id="3" name="Content Placeholder 2">
            <a:extLst>
              <a:ext uri="{FF2B5EF4-FFF2-40B4-BE49-F238E27FC236}">
                <a16:creationId xmlns:a16="http://schemas.microsoft.com/office/drawing/2014/main" id="{565CE925-2097-3B2E-63D4-9A12DC0039CF}"/>
              </a:ext>
            </a:extLst>
          </p:cNvPr>
          <p:cNvSpPr>
            <a:spLocks noGrp="1"/>
          </p:cNvSpPr>
          <p:nvPr>
            <p:ph idx="1"/>
          </p:nvPr>
        </p:nvSpPr>
        <p:spPr>
          <a:xfrm>
            <a:off x="838200" y="1498060"/>
            <a:ext cx="6642370" cy="5525310"/>
          </a:xfrm>
        </p:spPr>
        <p:txBody>
          <a:bodyPr>
            <a:normAutofit fontScale="55000" lnSpcReduction="20000"/>
          </a:bodyPr>
          <a:lstStyle/>
          <a:p>
            <a:r>
              <a:rPr lang="el-GR" dirty="0"/>
              <a:t>Η ίδια η διαφάνεια είναι ηθικά ουδέτερη και δεν αποτελεί ηθική έννοια. Αντίθετα, αποτελεί ένα ιδανικό. Η διαφάνεια είναι κάτι που μπορεί να εκδηλωθεί με πολλούς διαφορετικούς τρόπους και κάτι που μπορεί να αποτελέσει λύση για τα υποκείμενα ηθικά ζητήματα. Υπό αυτή την έννοια, η διαφάνεια νοείται ως απαίτηση για επαρκή πληροφόρηση.</a:t>
            </a:r>
          </a:p>
          <a:p>
            <a:endParaRPr lang="el-GR" dirty="0"/>
          </a:p>
          <a:p>
            <a:r>
              <a:rPr lang="el-GR" dirty="0"/>
              <a:t>Αν και σε ποιο βαθμό δικαιολογείται αυτή η αλγοριθμική απόφαση; Γνωρίζω τον τρόπο με τον οποίο παράγονται τα συμπεράσματα για μένα; Σε ποιο βαθμό είμαι υπεύθυνος για τις ενέργειες του συστήματος και πόσα πρέπει να γνωρίζω για την εσωτερική λειτουργία του συστήματος ώστε να είμαι σε θέση να αναλάβω αυτή την ευθύνη; </a:t>
            </a:r>
          </a:p>
          <a:p>
            <a:endParaRPr lang="el-GR" dirty="0"/>
          </a:p>
          <a:p>
            <a:pPr marL="914400" lvl="1" indent="-457200">
              <a:buFont typeface="+mj-lt"/>
              <a:buAutoNum type="arabicPeriod"/>
            </a:pPr>
            <a:r>
              <a:rPr lang="el-GR" dirty="0"/>
              <a:t>Η αιτιολόγηση των αποφάσεων. Η χρηστή διακυβέρνηση στον δημόσιο ή στον ιδιωτικό τομέα περιλαμβάνει τη μη αυθαιρεσία των αποφάσεων. Μη αυθαιρεσία σημαίνει πρόσβαση σε αιτιολογήσεις σχετικά με το «γιατί λήφθηκε αυτή η απόφαση και για ποιους λόγους;». </a:t>
            </a:r>
          </a:p>
          <a:p>
            <a:pPr marL="914400" lvl="1" indent="-457200">
              <a:buFont typeface="+mj-lt"/>
              <a:buAutoNum type="arabicPeriod"/>
            </a:pPr>
            <a:endParaRPr lang="el-GR" dirty="0"/>
          </a:p>
          <a:p>
            <a:pPr marL="914400" lvl="1" indent="-457200">
              <a:buFont typeface="+mj-lt"/>
              <a:buAutoNum type="arabicPeriod"/>
            </a:pPr>
            <a:r>
              <a:rPr lang="el-GR" dirty="0"/>
              <a:t>Δικαίωμα στη γνώση. Σύμφωνα με τα ανθρώπινα δικαιώματα, οι άνθρωποι δικαιούνται να έχουν εξηγήσεις σχετικά με το πώς ελήφθησαν οι αποφάσεις και η ελευθερία τους συνεπάγεται το δικαίωμα να λαμβάνουν απαντήσεις σε αντίστοιχα ερωτήματα.</a:t>
            </a:r>
          </a:p>
          <a:p>
            <a:pPr marL="914400" lvl="1" indent="-457200">
              <a:buFont typeface="+mj-lt"/>
              <a:buAutoNum type="arabicPeriod"/>
            </a:pPr>
            <a:endParaRPr lang="el-GR" dirty="0"/>
          </a:p>
          <a:p>
            <a:pPr marL="914400" lvl="1" indent="-457200">
              <a:buFont typeface="+mj-lt"/>
              <a:buAutoNum type="arabicPeriod"/>
            </a:pPr>
            <a:r>
              <a:rPr lang="el-GR" dirty="0"/>
              <a:t>Η ηθική υποχρέωση να κατανοούμε τις συνέπειες των </a:t>
            </a:r>
            <a:r>
              <a:rPr lang="el-GR" dirty="0" err="1"/>
              <a:t>πράξεών</a:t>
            </a:r>
            <a:r>
              <a:rPr lang="el-GR" dirty="0"/>
              <a:t> μας. Είναι ηθικό μας καθήκον να διερευνήσουμε τους πιθανούς κινδύνους οποιουδήποτε αλγοριθμικού συστήματος δημιουργούμε. </a:t>
            </a:r>
          </a:p>
        </p:txBody>
      </p:sp>
      <p:pic>
        <p:nvPicPr>
          <p:cNvPr id="4" name="Εικόνα 3">
            <a:extLst>
              <a:ext uri="{FF2B5EF4-FFF2-40B4-BE49-F238E27FC236}">
                <a16:creationId xmlns:a16="http://schemas.microsoft.com/office/drawing/2014/main" id="{EA112D4C-C105-0BFB-DF38-FB05F9914BBE}"/>
              </a:ext>
            </a:extLst>
          </p:cNvPr>
          <p:cNvPicPr>
            <a:picLocks noChangeAspect="1"/>
          </p:cNvPicPr>
          <p:nvPr/>
        </p:nvPicPr>
        <p:blipFill>
          <a:blip r:embed="rId2"/>
          <a:stretch>
            <a:fillRect/>
          </a:stretch>
        </p:blipFill>
        <p:spPr>
          <a:xfrm>
            <a:off x="7942720" y="6124035"/>
            <a:ext cx="4249280" cy="737680"/>
          </a:xfrm>
          <a:prstGeom prst="rect">
            <a:avLst/>
          </a:prstGeom>
        </p:spPr>
      </p:pic>
    </p:spTree>
    <p:extLst>
      <p:ext uri="{BB962C8B-B14F-4D97-AF65-F5344CB8AC3E}">
        <p14:creationId xmlns:p14="http://schemas.microsoft.com/office/powerpoint/2010/main" val="16352719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1890</TotalTime>
  <Words>750</Words>
  <Application>Microsoft Office PowerPoint</Application>
  <PresentationFormat>Ευρεία οθόνη</PresentationFormat>
  <Paragraphs>40</Paragraphs>
  <Slides>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5</vt:i4>
      </vt:variant>
    </vt:vector>
  </HeadingPairs>
  <TitlesOfParts>
    <vt:vector size="9" baseType="lpstr">
      <vt:lpstr>Arial</vt:lpstr>
      <vt:lpstr>Calibri</vt:lpstr>
      <vt:lpstr>Calibri Light</vt:lpstr>
      <vt:lpstr>Office Theme</vt:lpstr>
      <vt:lpstr> Ηθική &amp; Πολιτική  της Τεχνητής Νοημοσύνης  4.2</vt:lpstr>
      <vt:lpstr>Ανθρώπινα Δικαιώματα &amp; ΤΝ </vt:lpstr>
      <vt:lpstr>Ανθρώπινα Δικαιώματα &amp; ΤΝ ΙΙ</vt:lpstr>
      <vt:lpstr>Διαφάνεια &amp; ΤΝ  </vt:lpstr>
      <vt:lpstr>Διαφάνεια &amp; ΤΝ ΙΙ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Τεχνητή Νοημοσύνη  &amp;  Ηθική 4.2</dc:title>
  <dc:creator>Microsoft Office User</dc:creator>
  <cp:lastModifiedBy>valia aggelaki</cp:lastModifiedBy>
  <cp:revision>10</cp:revision>
  <dcterms:created xsi:type="dcterms:W3CDTF">2024-11-09T13:07:18Z</dcterms:created>
  <dcterms:modified xsi:type="dcterms:W3CDTF">2025-03-04T11:18:45Z</dcterms:modified>
</cp:coreProperties>
</file>