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 varScale="1">
        <p:scale>
          <a:sx n="100" d="100"/>
          <a:sy n="100" d="100"/>
        </p:scale>
        <p:origin x="87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88E85-7372-7A4A-7DF3-5A1204F033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0A378F-ECD4-2E9C-E892-6680564DDC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0CFFF4-752B-9D91-20D8-3A6075B8D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B2849-726B-2D4E-80D1-5829CF17AC7A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D0DB0-B120-AFE0-95A1-F875477B0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2643A-30D7-157D-5B79-31E42F035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20A3-F9A7-534A-AEF8-C4BA52E9BBD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06945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8EC08-F1FD-4983-8232-D48CE7347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4CFBA4-7B9D-CEBE-316E-79E7644BBA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E98C9-357C-1C2F-1F7C-01C33B0E4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B2849-726B-2D4E-80D1-5829CF17AC7A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224BD9-19F9-6F56-5F36-A0323565C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5CD73-59AA-CB18-10AB-5850BABFF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20A3-F9A7-534A-AEF8-C4BA52E9BBD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224185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0117D0-F3DC-E63A-220C-E9769563F3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8ACC4B-B2FF-B765-F41B-D4BD57F9DD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41E6B-B092-7A8C-2B3D-0AA7034E6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B2849-726B-2D4E-80D1-5829CF17AC7A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7EF93-8BD5-52D8-41CC-F05A52AC3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4E36B4-58A8-76C8-8D81-2A57E5F3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20A3-F9A7-534A-AEF8-C4BA52E9BBD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344538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9A2CA-D367-65B8-41D2-8510C4DBF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AAA4C3-647B-0EEB-8909-BC112139B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E6C4A-FEE7-D7A0-A3EC-661517AE7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B2849-726B-2D4E-80D1-5829CF17AC7A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695680-7E1E-D1B2-419A-40F1897E4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6DBAE-DDA9-CA32-FF88-A938BFE35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20A3-F9A7-534A-AEF8-C4BA52E9BBD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353868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5020C-116F-6590-7D9E-D3936B8E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7F74BC-752F-A56F-BCE5-28D85199E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D2C8C-3D84-CCA2-CFD9-1F9F7A603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B2849-726B-2D4E-80D1-5829CF17AC7A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BD6F1-7667-B364-68F1-805F883E5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AE797-F145-FB58-DCA4-1C81610BF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20A3-F9A7-534A-AEF8-C4BA52E9BBD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68827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80578-3136-D054-90B8-0379D73EE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29257C-6070-23C4-9A13-776EA95B73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181254-1970-E6B2-7554-260A53FEBB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220814-B91E-1B22-D88A-B99110523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B2849-726B-2D4E-80D1-5829CF17AC7A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B4F8B-228E-7711-7B0D-F72835044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C8BE6E-4A68-67F7-DD83-94B848873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20A3-F9A7-534A-AEF8-C4BA52E9BBD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390966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619D2-8B08-6459-B4F7-A7D54282A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6C6ADF-983E-9F70-2240-1577BFA08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E9E99F-54C8-2E1C-6DCA-37691FA930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A20534-F340-103A-D672-1B97F7B460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DBCEAB-098A-A0FD-7D86-162C707DAF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0D3EC9-FECF-0B38-4F33-A25352823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B2849-726B-2D4E-80D1-5829CF17AC7A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29C9C8-0C9A-B63D-1962-E683A89FA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FFCB56-F591-9F5A-48CD-A236E3F26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20A3-F9A7-534A-AEF8-C4BA52E9BBD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241970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7A1D6-9706-6E12-7A48-6B97EA74C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1ABC57-CCAB-0C6B-9A16-40E03EB93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B2849-726B-2D4E-80D1-5829CF17AC7A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5A3E7F-630F-9E3F-A001-7081BC442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DDA4A4-FDA8-6553-BDD9-219D2CBB6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20A3-F9A7-534A-AEF8-C4BA52E9BBD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712329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B8A665-D9C5-3674-33BC-8103B5E37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B2849-726B-2D4E-80D1-5829CF17AC7A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853FFF-95F1-FBD5-6DE3-AA6BEA99C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D531AC-C179-66C6-BB23-D4DC76CA2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20A3-F9A7-534A-AEF8-C4BA52E9BBD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114738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E02B9-534F-4699-92C6-5A4DAF6D5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D2C53-8E5C-7FD9-589F-77CDEDDBE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E98A28-7C7B-5AFC-1D13-85E9D845D5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A5C9C9-960D-0411-C329-AA4EC0F16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B2849-726B-2D4E-80D1-5829CF17AC7A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9C948E-03EA-E107-6F2D-EB0B759C2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300A8C-A0AF-DE55-E860-E327CD449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20A3-F9A7-534A-AEF8-C4BA52E9BBD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856693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92550-3052-5B8B-E0E8-37535A45B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1B1E07-B149-B4DD-9479-7458D8EBBE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777D54-F5C0-A10B-39AD-567A77484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67F3E0-1EF3-735E-7658-C31CD8CB8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B2849-726B-2D4E-80D1-5829CF17AC7A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CF9C0F-4BD8-C57F-F1C4-44F18846D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BC64A0-410F-DADC-7E43-ED0160E21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B20A3-F9A7-534A-AEF8-C4BA52E9BBD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664798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43E053-892B-DC17-0750-90A4D3551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F050BB-9F9D-23B0-4ECA-F30775EABF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EB04EF-0869-F699-246A-E3A9E604F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B2849-726B-2D4E-80D1-5829CF17AC7A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4DEA5-474F-0C3A-9C55-3540170711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D54BC-B17A-A806-B7FF-8ACFB491CE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B20A3-F9A7-534A-AEF8-C4BA52E9BBD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264731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alos-ai4ssh.uoc.g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6837E-8847-E6A9-B779-B0A0563DF0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Ethics &amp; Politics of Artificial Intelligence  </a:t>
            </a:r>
            <a:br>
              <a:rPr lang="en-GB" dirty="0"/>
            </a:br>
            <a:r>
              <a:rPr lang="en-US" dirty="0"/>
              <a:t>4.2</a:t>
            </a:r>
            <a:endParaRPr lang="en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59B3BE-64D3-D963-543C-A0981A37A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6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EUROPEAN </a:t>
            </a:r>
            <a:r>
              <a:rPr lang="en-GB" b="1" dirty="0"/>
              <a:t>PROGRAM "TALOS"</a:t>
            </a:r>
            <a:br>
              <a:rPr lang="en-GB" dirty="0"/>
            </a:br>
            <a:endParaRPr lang="en-GB" dirty="0"/>
          </a:p>
          <a:p>
            <a:r>
              <a:rPr lang="en-GB" b="1" dirty="0">
                <a:hlinkClick r:id="rId2"/>
              </a:rPr>
              <a:t>https://talos-ai4ssh.uoc.gr/</a:t>
            </a:r>
            <a:br>
              <a:rPr lang="en-GB" dirty="0"/>
            </a:br>
            <a:endParaRPr lang="en-GB" dirty="0"/>
          </a:p>
          <a:p>
            <a:r>
              <a:rPr lang="en-GB" dirty="0" err="1"/>
              <a:t>Dr.</a:t>
            </a:r>
            <a:r>
              <a:rPr lang="en-GB" dirty="0"/>
              <a:t> Nikos </a:t>
            </a:r>
            <a:r>
              <a:rPr lang="en-GB" dirty="0" err="1"/>
              <a:t>Erinakis</a:t>
            </a:r>
            <a:br>
              <a:rPr lang="en-GB" dirty="0"/>
            </a:br>
            <a:endParaRPr lang="en-GB" dirty="0"/>
          </a:p>
          <a:p>
            <a:r>
              <a:rPr lang="en-GB" dirty="0"/>
              <a:t>Assistant Professor of Social &amp; Political Philosophy and Philosophy of Culture</a:t>
            </a:r>
            <a:br>
              <a:rPr lang="en-GB" dirty="0"/>
            </a:br>
            <a:endParaRPr lang="en-GB" dirty="0"/>
          </a:p>
          <a:p>
            <a:r>
              <a:rPr lang="en-GB" dirty="0"/>
              <a:t>University of Crete</a:t>
            </a:r>
          </a:p>
          <a:p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F50FCD5E-E085-494E-F876-A4F8565240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393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5C26A-EA36-4DDB-ACF3-795909AA9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Human Rights &amp; AI 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0E1CC-010B-1731-C95A-B6074FE1C6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Human rights are rules that protect all people, everywhere, from political, legal and social violations.</a:t>
            </a:r>
          </a:p>
          <a:p>
            <a:r>
              <a:rPr lang="en-GB" dirty="0"/>
              <a:t>Civil rights, such as the right to life, liberty and property, freedom of expression, the pursuit of happiness and equality before the law.</a:t>
            </a:r>
          </a:p>
          <a:p>
            <a:r>
              <a:rPr lang="en-GB" dirty="0"/>
              <a:t>Cultural, social and economic rights, such as the right to participate in science and culture, the right to work and the right to education, training and culture.</a:t>
            </a:r>
          </a:p>
          <a:p>
            <a:r>
              <a:rPr lang="en-GB" dirty="0"/>
              <a:t>The role of human rights is to uphold people's ability to form, interpret and pursue their own conceptions of a life of dignity — it is not just about the ability to live happily or prosperously.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879176A4-630B-82B2-8D5A-605F47D289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662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5AC5B-2760-A77A-A0F9-F4C9EC1F9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Human Rights &amp; AI II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DEFBB-2F34-EB21-BFF1-7E22743344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Human rights have a moral priority. If they compete with other factors, such as economic wealth, technological development, etc., human rights must have priority.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An AI applications that prevent people from enjoying their human rights or actively put them at risk of human rights violations should not be used.</a:t>
            </a:r>
          </a:p>
          <a:p>
            <a:endParaRPr lang="en-GB" dirty="0"/>
          </a:p>
          <a:p>
            <a:r>
              <a:rPr lang="en-GB" dirty="0"/>
              <a:t>Human rights, however, have certain context-dependent properties that allow persons to prioritize a particular human right if necessary.</a:t>
            </a:r>
          </a:p>
          <a:p>
            <a:endParaRPr lang="en-GB" dirty="0"/>
          </a:p>
          <a:p>
            <a:r>
              <a:rPr lang="en-GB" dirty="0"/>
              <a:t>Some rights are more fundamental than others. For instance, when the right to life conflicts with the right to privacy, the right to life should generally prevail.</a:t>
            </a:r>
          </a:p>
          <a:p>
            <a:endParaRPr lang="en-GB" dirty="0"/>
          </a:p>
          <a:p>
            <a:r>
              <a:rPr lang="en-GB" dirty="0"/>
              <a:t>Privacy and security concerns due to emerging combinations of big data analytics, surveillance technologies and developing biometrics. Solution: upholding the right to equality, inclusivity and participation, thus deepening digital democracy.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72F37B42-2FDC-5C3C-478C-3164C465B9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194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2FF3D-7207-7F9B-1F2A-F1B9EC92C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Transparency &amp; AI 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530AF-CC59-6DD0-9568-A0D6332BB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Transparency can be defined in many ways. There are a number of related concepts that are sometimes used as synonyms for transparency — such as 'explanatory', 'interpretability', 'understandability', etc.</a:t>
            </a:r>
          </a:p>
          <a:p>
            <a:endParaRPr lang="en-GB" dirty="0"/>
          </a:p>
          <a:p>
            <a:r>
              <a:rPr lang="en-GB" dirty="0"/>
              <a:t>Some modern deep learning systems are so-called "black box" systems, meaning that we cannot see how they work. This "opacity", or lack of visibility, can be a problem if we use these systems to make decisions that impact on persons.</a:t>
            </a:r>
          </a:p>
          <a:p>
            <a:endParaRPr lang="en-GB" dirty="0"/>
          </a:p>
          <a:p>
            <a:r>
              <a:rPr lang="en-GB" dirty="0"/>
              <a:t>Persons and collectives have a right to know how critical decisions are made — e.g. which person is accepted for any given application, who gets probation, who gets hired etc. We urgently need significantly more transparent AI models.</a:t>
            </a:r>
          </a:p>
          <a:p>
            <a:endParaRPr lang="en-GB" dirty="0"/>
          </a:p>
          <a:p>
            <a:r>
              <a:rPr lang="en-GB" dirty="0"/>
              <a:t>Transparency is a property of a system that makes it possible to obtain certain information about the internal workings of a system. But what that information is, and whether it is ethically relevant, depends largely on the ethical question we are trying to answer.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D936E33E-1063-C3A7-98DF-B1725F414B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351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50FE2-737B-5565-D819-446929EBE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Transparency &amp; AI II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55381-5977-5AB5-F1CF-6C656697D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dirty="0"/>
              <a:t>Transparency itself is morally neutral and is not a moral concept. On the contrary, it is an ideal. Transparency is something that can be manifested in many different ways and something that can be a solution to the underlying ethical issues. In this sense, transparency is understood as a requirement for adequate information.</a:t>
            </a:r>
          </a:p>
          <a:p>
            <a:endParaRPr lang="en-GB" dirty="0"/>
          </a:p>
          <a:p>
            <a:r>
              <a:rPr lang="en-GB" dirty="0"/>
              <a:t>If and to what extent is this algorithmic decision justified? Am I aware of the way in which the conclusions are generated for me? To what extent am I responsible for the actions of the system and how much do I need to know about the inner workings of the system to be able to take that responsibility?</a:t>
            </a:r>
          </a:p>
          <a:p>
            <a:endParaRPr lang="en-GB" dirty="0"/>
          </a:p>
          <a:p>
            <a:pPr marL="457200" lvl="1" indent="0">
              <a:buNone/>
            </a:pPr>
            <a:r>
              <a:rPr lang="en-GB" dirty="0"/>
              <a:t>1. The justification of decisions. Good governance in the public or private sector involves not allowing arbitrary decisions. Non-arbitrariness means access to justifications on "why was this decision taken and for what reasons?".</a:t>
            </a:r>
          </a:p>
          <a:p>
            <a:pPr lvl="1"/>
            <a:endParaRPr lang="en-GB" dirty="0"/>
          </a:p>
          <a:p>
            <a:pPr marL="457200" lvl="1" indent="0">
              <a:buNone/>
            </a:pPr>
            <a:r>
              <a:rPr lang="en-GB" dirty="0"/>
              <a:t>2. Right to knowledge. Under human rights, people have the right to have explanations about how decisions were made, and their freedom implies the right to receive answers to relevant questions.</a:t>
            </a:r>
          </a:p>
          <a:p>
            <a:pPr lvl="1"/>
            <a:endParaRPr lang="en-GB" dirty="0"/>
          </a:p>
          <a:p>
            <a:pPr marL="457200" lvl="1" indent="0">
              <a:buNone/>
            </a:pPr>
            <a:r>
              <a:rPr lang="en-GB" dirty="0"/>
              <a:t>3. The moral obligation to understand the consequences of one's actions. It is our moral duty to investigate the potential risks of any algorithmic system we create.</a:t>
            </a:r>
            <a:endParaRPr lang="en-GR" dirty="0"/>
          </a:p>
        </p:txBody>
      </p:sp>
    </p:spTree>
    <p:extLst>
      <p:ext uri="{BB962C8B-B14F-4D97-AF65-F5344CB8AC3E}">
        <p14:creationId xmlns:p14="http://schemas.microsoft.com/office/powerpoint/2010/main" val="2073098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720</Words>
  <Application>Microsoft Office PowerPoint</Application>
  <PresentationFormat>Ευρεία οθόνη</PresentationFormat>
  <Paragraphs>39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 Ethics &amp; Politics of Artificial Intelligence   4.2</vt:lpstr>
      <vt:lpstr>Human Rights &amp; AI </vt:lpstr>
      <vt:lpstr>Human Rights &amp; AI II</vt:lpstr>
      <vt:lpstr>Transparency &amp; AI </vt:lpstr>
      <vt:lpstr>Transparency &amp; AI II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Ethics &amp; Politics of Artificial Intelligence   4.2</dc:title>
  <dc:creator>Microsoft Office User</dc:creator>
  <cp:lastModifiedBy>valia aggelaki</cp:lastModifiedBy>
  <cp:revision>3</cp:revision>
  <dcterms:created xsi:type="dcterms:W3CDTF">2025-02-26T14:53:37Z</dcterms:created>
  <dcterms:modified xsi:type="dcterms:W3CDTF">2025-03-05T07:37:24Z</dcterms:modified>
</cp:coreProperties>
</file>