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0" r:id="rId3"/>
    <p:sldId id="271" r:id="rId4"/>
    <p:sldId id="272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97" d="100"/>
          <a:sy n="97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C5893-F041-6502-F13C-CC846289C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3A732E-7A26-17C9-1399-9DA1A9BC0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A7B2A-C709-7FFF-B3CA-E1288FC2B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EE2F8-94A7-CFC4-D38E-A37797F7F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46835-41E3-81F9-2BB7-1749B1488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18370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0E8AB-21D5-AB5E-7CBE-85ADFCC9D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A4A70-5EFF-11AC-C3B8-BE6169176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D9000-9F2E-FC55-24E9-5DD95657D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16E23-4CCA-FCF8-872C-38FD6EEF6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58B70-E4CB-8692-A2EC-DE07775C6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258064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BF63B8-EBE2-FCCA-495A-DD4ED43651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436FBF-406A-9B5B-5CD9-CFCF66EF3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83E77-60DE-364D-65BB-D81DA2939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253F4-A9F4-C854-F0F5-B514BFE74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4B79-6A7C-5E47-72D2-F891B33FB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99793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29E49-FB5A-C50F-E65F-976E38F38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96ECB-9000-231F-B72C-1E0948F71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268FE-666E-43A6-14C8-AB073920E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14C90-63AC-A0A4-89F9-70ABD8DD7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23F4B-77F5-F16E-E380-524114084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03092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AB5D9-D4D2-CBA1-A5E2-2E4EEB55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F04507-9CE9-CF5B-0A39-4C780B9AD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7639F-AFF0-CE6D-7607-98CF6B647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AC7559-6E9C-0E87-5403-64EE98FFB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A9B24-CFC7-07B1-78B8-3853D35E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5961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A18BC-FF2B-BFFE-6D33-9D2E447A5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912C9-C01E-3177-D71D-B326DC909E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206AA-9A6D-4B1C-E1A1-CB66DBFBC8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25BF4D-70CF-0C69-F0D8-01A1FCFB4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19C11-D2E6-8721-FC94-3138E5130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275DA-0EF8-78B2-881D-A252201C7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792199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D97B7-E62D-D56B-80C8-6D5EA4FB4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C9BA4-6883-B7BB-AB51-38DF66C36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E5EE5-896A-68DA-0DAB-039BDF973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798A2E-2A39-2756-C9F3-758C6A2DD8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C6667-27AA-81EC-03D8-41B57372B2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3F54B9-FB6A-263D-57D8-32B3668B4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C48026-A550-996A-2A85-80C68041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0E67C5-3E79-E904-CE94-51FF765A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3158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B07BE-A43A-E526-094B-5DAF7AB30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1D1B4-8219-D354-A1D5-A435781F1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2D9996-8B78-171F-4FC2-E9A9259FE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4E25F3-E257-4F11-BA56-DE643A386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211748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B5C6CE-B949-B0E6-06CA-970C8183B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81AB6-725A-CBBA-C3FF-10875E5D1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E1AD24-C39D-B33D-F174-1950AAA01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35051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3BE58-187B-021B-BF32-7AE2637E2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ED752-10EB-EBA7-D9B0-678005EDC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D6B229-5673-520E-5BE8-D47EDDD2A3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BBADFB-E591-A865-C50C-E8A798219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9A57BA-F7B4-E4A5-6DA1-C70631D7A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2AFE86-B11C-32E5-EBDC-AC5376EE6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03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AE560-C95C-BD3E-C0AB-BA68C2AE6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D02A5D-69BC-0D09-8F4D-DC311711E4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6DBDB6-5349-651E-51AA-5214EBB96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0097DA-A7D5-B0C3-6B6B-C7F2D3D44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EA600-645B-F2A1-8E6B-3F15E40C3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EC864-A98A-649A-E5F6-7BB5A7772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01162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56C654-EA0A-1365-1D6F-950D8A5EE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9DA2C-7599-3B41-8265-B8C8F4A8D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F1E2E-DD29-80EB-2EA2-4068544550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7068E-6AC3-1441-8EFE-C56777192BBB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8C6EC-B91F-F292-4BB4-26E560141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239A3-DD8E-3313-D6B2-A5B8FBB0D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DE07C-101B-8D4A-A49F-0C063D1243C9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79097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5794-8948-DC42-F48C-2DC709D9E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1472" y="141271"/>
            <a:ext cx="9144000" cy="2887680"/>
          </a:xfrm>
        </p:spPr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Ηθική &amp; Πολιτική </a:t>
            </a:r>
            <a:br>
              <a:rPr lang="el-GR" dirty="0"/>
            </a:br>
            <a:r>
              <a:rPr lang="el-GR" dirty="0"/>
              <a:t>της Τεχνητής Νοημοσύνης </a:t>
            </a:r>
            <a:br>
              <a:rPr lang="el-GR" dirty="0"/>
            </a:br>
            <a:r>
              <a:rPr lang="el-GR" dirty="0"/>
              <a:t>1.3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A35C5-8FE2-6D65-5940-CCF29DC40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1472" y="3429000"/>
            <a:ext cx="9144000" cy="1939369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 ΠΡΟΓΡΑΜΜΑ «ΤΑΛΩΣ»</a:t>
            </a:r>
          </a:p>
          <a:p>
            <a:r>
              <a:rPr lang="en-GB" b="1" dirty="0">
                <a:hlinkClick r:id="rId2"/>
              </a:rPr>
              <a:t>https://talos-ai4ssh.uoc.gr/</a:t>
            </a:r>
            <a:endParaRPr lang="el-GR" b="1" dirty="0"/>
          </a:p>
          <a:p>
            <a:endParaRPr lang="el-GR" b="1" dirty="0"/>
          </a:p>
          <a:p>
            <a:r>
              <a:rPr lang="el-GR" dirty="0"/>
              <a:t>Δρ. Νίκος </a:t>
            </a:r>
            <a:r>
              <a:rPr lang="el-GR" dirty="0" err="1"/>
              <a:t>Ερηνάκης</a:t>
            </a:r>
            <a:r>
              <a:rPr lang="el-GR" dirty="0"/>
              <a:t> </a:t>
            </a:r>
          </a:p>
          <a:p>
            <a:r>
              <a:rPr lang="el-GR" dirty="0"/>
              <a:t>Επίκουρος Καθηγητής Κοινωνικής &amp; Πολιτικής Φιλοσοφίας και Φιλοσοφίας του Πολιτισμού </a:t>
            </a:r>
          </a:p>
          <a:p>
            <a:r>
              <a:rPr lang="el-GR" dirty="0"/>
              <a:t>Πανεπιστήμιο Κρήτης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98117901-FE3C-3F11-A134-4A25322172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4612" y="6122192"/>
            <a:ext cx="4247388" cy="735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227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A7593-83B8-CA05-D216-DEDB564E2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727970" cy="1325563"/>
          </a:xfrm>
        </p:spPr>
        <p:txBody>
          <a:bodyPr/>
          <a:lstStyle/>
          <a:p>
            <a:r>
              <a:rPr lang="el-GR" dirty="0"/>
              <a:t>Οι 5 ηθικές αρχές της ΤΝ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B328D-E068-7E9E-3FC1-B2C3AD450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37306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/>
              <a:t>Σύμφωνα με την επικρατέστερη σχετική μελέτη (</a:t>
            </a:r>
            <a:r>
              <a:rPr lang="en-GB" dirty="0"/>
              <a:t>Jobin et al. 2019), </a:t>
            </a:r>
            <a:r>
              <a:rPr lang="el-GR" dirty="0"/>
              <a:t>η ηθική της τεχνητής νοημοσύνης συγκλίνει σε ένα σύνολο πέντε αρχών: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Προστασία ή/και μη-βλαπτικότητα</a:t>
            </a:r>
            <a:endParaRPr lang="en-GB" dirty="0"/>
          </a:p>
          <a:p>
            <a:r>
              <a:rPr lang="el-GR" dirty="0"/>
              <a:t>Ευθύνη ή/και υπευθυνότητα</a:t>
            </a:r>
          </a:p>
          <a:p>
            <a:r>
              <a:rPr lang="el-GR" dirty="0"/>
              <a:t>Διαφάνεια και </a:t>
            </a:r>
            <a:r>
              <a:rPr lang="el-GR" dirty="0" err="1"/>
              <a:t>επεξηγηματικότητα</a:t>
            </a:r>
            <a:endParaRPr lang="el-GR" dirty="0"/>
          </a:p>
          <a:p>
            <a:r>
              <a:rPr lang="el-GR" dirty="0"/>
              <a:t>Δικαιοσύνη και αμεροληψία</a:t>
            </a:r>
          </a:p>
          <a:p>
            <a:r>
              <a:rPr lang="el-GR" dirty="0"/>
              <a:t>Σεβασμός των ανθρωπίνων δικαιωμάτων, λ.χ. προσωπικές ελευθερίες, </a:t>
            </a:r>
            <a:r>
              <a:rPr lang="el-GR" dirty="0" err="1"/>
              <a:t>ιδιωτικότητα</a:t>
            </a:r>
            <a:r>
              <a:rPr lang="el-GR" dirty="0"/>
              <a:t>, ασφάλεια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9B9EF66B-E744-329A-6BDA-F56D781A73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235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828E6-FDB2-C8CC-A7C1-17A541E79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418634" cy="1595755"/>
          </a:xfrm>
        </p:spPr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Διαφορετικά ερωτήματα για διαφορετικές αξίες</a:t>
            </a:r>
            <a:br>
              <a:rPr lang="el-GR" dirty="0"/>
            </a:b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10287-FB18-C672-87E4-E4A4108E0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8723"/>
            <a:ext cx="6515911" cy="4572000"/>
          </a:xfrm>
        </p:spPr>
        <p:txBody>
          <a:bodyPr>
            <a:normAutofit fontScale="77500" lnSpcReduction="20000"/>
          </a:bodyPr>
          <a:lstStyle/>
          <a:p>
            <a:endParaRPr lang="el-GR" dirty="0"/>
          </a:p>
          <a:p>
            <a:r>
              <a:rPr lang="el-GR" dirty="0"/>
              <a:t>Πρέπει να χρησιμοποιούμε την ΤΝ για καλό ή για να μην προκαλούμε βλάβη; (η αρχή της ωφέλειας/μη ωφέλειας)</a:t>
            </a:r>
          </a:p>
          <a:p>
            <a:r>
              <a:rPr lang="el-GR" dirty="0"/>
              <a:t>Ποιος πρέπει να κατηγορείται όταν η ΤΝ προκαλεί βλάβη; (η αρχή της λογοδοσίας)</a:t>
            </a:r>
          </a:p>
          <a:p>
            <a:r>
              <a:rPr lang="el-GR" dirty="0"/>
              <a:t>Θα πρέπει να κατανοήσουμε τι είναι η ΤΝ και γιατί κάνει ό,τι κάνει; (η αρχή της διαφάνειας)</a:t>
            </a:r>
          </a:p>
          <a:p>
            <a:r>
              <a:rPr lang="el-GR" dirty="0"/>
              <a:t>Θα πρέπει η ΤΝ να είναι δίκαιη και να μην κάνει διακρίσεις </a:t>
            </a:r>
            <a:r>
              <a:rPr lang="en-US" dirty="0"/>
              <a:t>— </a:t>
            </a:r>
            <a:r>
              <a:rPr lang="el-GR" dirty="0"/>
              <a:t>δίκαιη βάσει ποιας ηθικής παράδοσης όμως; (η αρχή της δικαιοσύνης)</a:t>
            </a:r>
          </a:p>
          <a:p>
            <a:r>
              <a:rPr lang="el-GR" dirty="0"/>
              <a:t>Πρέπει η ΤΝ να σέβεται και να προωθεί τα ανθρώπινα δικαιώματα </a:t>
            </a:r>
            <a:r>
              <a:rPr lang="en-US" dirty="0"/>
              <a:t>— </a:t>
            </a:r>
            <a:r>
              <a:rPr lang="el-GR" dirty="0"/>
              <a:t>με ποια </a:t>
            </a:r>
            <a:r>
              <a:rPr lang="el-GR" dirty="0" err="1"/>
              <a:t>προτεραιοποίηση</a:t>
            </a:r>
            <a:r>
              <a:rPr lang="el-GR" dirty="0"/>
              <a:t> όμως; (η αρχή του σεβασμού των ανθρωπίνων δικαιωμάτων)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A674E67D-F200-74EC-5FC1-8F49C4EB5C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703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BA2BB-9C3E-7F03-6544-9B1672F8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33809" cy="1325563"/>
          </a:xfrm>
        </p:spPr>
        <p:txBody>
          <a:bodyPr/>
          <a:lstStyle/>
          <a:p>
            <a:r>
              <a:rPr lang="el-GR" dirty="0"/>
              <a:t>Αρκούν οι θεμελιώδεις ηθικές αρχές στην ΤΝ;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59F3A-4A24-8C81-8810-029877AE2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941979" cy="5032375"/>
          </a:xfrm>
        </p:spPr>
        <p:txBody>
          <a:bodyPr>
            <a:normAutofit fontScale="62500" lnSpcReduction="20000"/>
          </a:bodyPr>
          <a:lstStyle/>
          <a:p>
            <a:r>
              <a:rPr lang="el-GR" dirty="0"/>
              <a:t>Διαφάνεια: Τα συστήματα ΤΝ πρέπει να είναι εξηγήσιμα και κατανοητά.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Δικαιοσύνη &amp; </a:t>
            </a:r>
            <a:r>
              <a:rPr lang="el-GR" dirty="0" err="1"/>
              <a:t>Συμπεριληπτικότητα</a:t>
            </a:r>
            <a:r>
              <a:rPr lang="el-GR" dirty="0"/>
              <a:t>: Η ΤΝ δεν πρέπει να διαιωνίζει προκαταλήψεις ή διακρίσεις, αλλά πρέπει να αμβλύνει κάθε είδους ανισότητες και να είναι </a:t>
            </a:r>
            <a:r>
              <a:rPr lang="el-GR" dirty="0" err="1"/>
              <a:t>προσβάσιμη</a:t>
            </a:r>
            <a:r>
              <a:rPr lang="el-GR" dirty="0"/>
              <a:t> και συμπεριληπτική σε κάθε επίπεδο.</a:t>
            </a:r>
          </a:p>
          <a:p>
            <a:endParaRPr lang="el-GR" dirty="0"/>
          </a:p>
          <a:p>
            <a:r>
              <a:rPr lang="el-GR" dirty="0"/>
              <a:t>Λογοδοσία: Σαφής ευθύνη για τις δράσεις και τα αποτελέσματα της ΤΝ.</a:t>
            </a:r>
          </a:p>
          <a:p>
            <a:endParaRPr lang="el-GR" dirty="0"/>
          </a:p>
          <a:p>
            <a:r>
              <a:rPr lang="el-GR" dirty="0" err="1"/>
              <a:t>Ιδιωτικότητα</a:t>
            </a:r>
            <a:r>
              <a:rPr lang="el-GR" dirty="0"/>
              <a:t>: Προστασία των προσωπικών δεδομένων και της ταυτότητας.</a:t>
            </a:r>
          </a:p>
          <a:p>
            <a:endParaRPr lang="el-GR" dirty="0"/>
          </a:p>
          <a:p>
            <a:r>
              <a:rPr lang="el-GR" dirty="0"/>
              <a:t>Αυθεντικότητα &amp; Αυτονομία: Η ΤΝ θα πρέπει να υποστηρίζει και όχι να υπονομεύει την ανθρώπινη </a:t>
            </a:r>
            <a:r>
              <a:rPr lang="el-GR" dirty="0" err="1"/>
              <a:t>αυθενικότητα</a:t>
            </a:r>
            <a:r>
              <a:rPr lang="el-GR" dirty="0"/>
              <a:t> και αυτονομία και, κατ’ επέκταση, ελευθερία.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963314BA-2D75-E269-2D49-B41D6E035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19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208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2443</TotalTime>
  <Words>322</Words>
  <Application>Microsoft Office PowerPoint</Application>
  <PresentationFormat>Ευρεία οθόνη</PresentationFormat>
  <Paragraphs>32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Ηθική &amp; Πολιτική  της Τεχνητής Νοημοσύνης  1.3</vt:lpstr>
      <vt:lpstr>Οι 5 ηθικές αρχές της ΤΝ</vt:lpstr>
      <vt:lpstr> Διαφορετικά ερωτήματα για διαφορετικές αξίες </vt:lpstr>
      <vt:lpstr>Αρκούν οι θεμελιώδεις ηθικές αρχές στην ΤΝ;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valia aggelaki</cp:lastModifiedBy>
  <cp:revision>13</cp:revision>
  <dcterms:created xsi:type="dcterms:W3CDTF">2024-10-29T18:04:18Z</dcterms:created>
  <dcterms:modified xsi:type="dcterms:W3CDTF">2025-03-04T09:22:53Z</dcterms:modified>
</cp:coreProperties>
</file>