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1" r:id="rId5"/>
    <p:sldId id="260" r:id="rId6"/>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100" d="100"/>
          <a:sy n="100" d="100"/>
        </p:scale>
        <p:origin x="87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65CF6-349F-BF87-E73F-9D5274BFD10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D96B967F-CB6D-827D-707F-49D0AF17AF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0773328C-61A7-6916-E7FC-28917538DA01}"/>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CB15E2E9-87B1-C6F9-E523-F554E8348F4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D413F6E-B4F5-E7A4-FFBE-9DA0830EDE7A}"/>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1760539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6AF02-CAEB-4763-B8FF-548D622B76B1}"/>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4F3EBBE0-6C4B-30FE-37F6-4303BF87281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0BE23F1-D865-F905-0C9D-66C25F9AAB45}"/>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AF92D4CD-4FCB-E180-B58C-6A16704FA38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2B843E0-E8AD-D601-4389-5457BF5B5F98}"/>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2556221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D93B88-8B7F-2479-C6F6-3D80C1BDA5B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429DB88-E9C5-5134-DEAF-C2CD6D267FF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18128BA-6320-D142-62D1-FD397222FE2F}"/>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6335B9D5-EDF4-B415-4883-A5227D4CBE0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C79F09A-7CBC-4761-32E8-51417DA1201E}"/>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950427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DFA27-F6A1-D5D0-73F9-AD90339EE362}"/>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5E431253-8935-54C0-49F8-7010301B45A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81149A4-CF01-144E-544D-93A286F40C1B}"/>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401D21D1-61F5-57E3-7F32-6CB5DF5F5B0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474E47F-6437-F0BE-3F96-218472496413}"/>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388571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58ECA-C20E-61E1-73F4-8E8BD3C8D03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CECDBC9B-FF6D-FFCC-1532-385286EBA8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8F818B7-EC3D-6654-B99C-034FC198AA04}"/>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C3A2DC21-DCA1-9298-FDA7-A1B31FF550D0}"/>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E29F1B7-ED80-A00B-7AA4-4388E44E8C78}"/>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3687937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01DEE-2709-4D2A-2B81-D942C66BA1A3}"/>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C378BAC9-33A0-4E0D-E082-4642DD4F5B0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E32E327D-372B-E61E-6B4B-8BC2D5C223F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0A1527C-B431-CF50-5DB8-AB03B9A0DAC0}"/>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6" name="Footer Placeholder 5">
            <a:extLst>
              <a:ext uri="{FF2B5EF4-FFF2-40B4-BE49-F238E27FC236}">
                <a16:creationId xmlns:a16="http://schemas.microsoft.com/office/drawing/2014/main" id="{B4648686-F571-6D96-C567-30EDAD61F354}"/>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4D6AD20-B579-7F5D-3926-E7EC4D8DD090}"/>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384125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494BF-BF36-95ED-7571-B066626A9C6A}"/>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80B1ED90-B389-8434-19CF-6856D2C73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9B48107-781D-6A0D-C8D9-5B9F4FC5946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289FA924-C495-7E65-1BC0-FCD46E73A5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9843F08-7ADA-5464-C616-9C258BB3E3D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CF6DCA19-029B-B3F7-19A8-E4C9CCFE1FA5}"/>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8" name="Footer Placeholder 7">
            <a:extLst>
              <a:ext uri="{FF2B5EF4-FFF2-40B4-BE49-F238E27FC236}">
                <a16:creationId xmlns:a16="http://schemas.microsoft.com/office/drawing/2014/main" id="{04179E80-EA60-ECC1-A734-8054B7037671}"/>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E767F549-D083-2757-D4B5-CDDD796E2D40}"/>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353767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78051-B097-614A-991E-AC878915277C}"/>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F2DD7231-5A74-1EE9-9573-22AD4B02E360}"/>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4" name="Footer Placeholder 3">
            <a:extLst>
              <a:ext uri="{FF2B5EF4-FFF2-40B4-BE49-F238E27FC236}">
                <a16:creationId xmlns:a16="http://schemas.microsoft.com/office/drawing/2014/main" id="{8362CA53-1F28-742B-4C16-A6EEBC41D214}"/>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734B3471-1AD4-BF51-AD65-7F1D6391F5D1}"/>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4002896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EA74CE-8969-8060-A090-F75730EA07EB}"/>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3" name="Footer Placeholder 2">
            <a:extLst>
              <a:ext uri="{FF2B5EF4-FFF2-40B4-BE49-F238E27FC236}">
                <a16:creationId xmlns:a16="http://schemas.microsoft.com/office/drawing/2014/main" id="{13ACBE39-CE63-351E-1C90-AA0C14B6A850}"/>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2B4A69D2-6BA0-5921-F797-87B9CE32056B}"/>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1211025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7C1B8-2F40-AA5E-D3F6-B6CB687624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5A7C30E5-21DC-C821-1675-C7E4FC3250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56C86A8A-DA0F-67F1-09E5-EDB976205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4E88399-7513-DF3D-3E7C-8D3C51B37698}"/>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6" name="Footer Placeholder 5">
            <a:extLst>
              <a:ext uri="{FF2B5EF4-FFF2-40B4-BE49-F238E27FC236}">
                <a16:creationId xmlns:a16="http://schemas.microsoft.com/office/drawing/2014/main" id="{BCFD6289-E224-0CE1-4A46-C4C7653FE3E5}"/>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2ACDD730-4B67-0ACE-BF4C-6FC197EDEEF9}"/>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407554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CDF88-6EEF-7479-5F5F-CB91BC26084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7FAAFDF6-94CC-4650-CD9B-48DA3DFF0B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742793FF-E63C-8BD7-A195-D6573CBEE0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19F07D-1DC5-79D8-863D-4B0EA65A7E1F}"/>
              </a:ext>
            </a:extLst>
          </p:cNvPr>
          <p:cNvSpPr>
            <a:spLocks noGrp="1"/>
          </p:cNvSpPr>
          <p:nvPr>
            <p:ph type="dt" sz="half" idx="10"/>
          </p:nvPr>
        </p:nvSpPr>
        <p:spPr/>
        <p:txBody>
          <a:bodyPr/>
          <a:lstStyle/>
          <a:p>
            <a:fld id="{11905ABC-C26D-9247-AEAA-778EA04697E1}" type="datetimeFigureOut">
              <a:rPr lang="en-GR" smtClean="0"/>
              <a:t>03/05/2025</a:t>
            </a:fld>
            <a:endParaRPr lang="en-GR"/>
          </a:p>
        </p:txBody>
      </p:sp>
      <p:sp>
        <p:nvSpPr>
          <p:cNvPr id="6" name="Footer Placeholder 5">
            <a:extLst>
              <a:ext uri="{FF2B5EF4-FFF2-40B4-BE49-F238E27FC236}">
                <a16:creationId xmlns:a16="http://schemas.microsoft.com/office/drawing/2014/main" id="{D007A8F0-DDFF-D57D-753A-95ECFC7545F8}"/>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BC0D2AD-D61B-1446-1990-A854187F09BB}"/>
              </a:ext>
            </a:extLst>
          </p:cNvPr>
          <p:cNvSpPr>
            <a:spLocks noGrp="1"/>
          </p:cNvSpPr>
          <p:nvPr>
            <p:ph type="sldNum" sz="quarter" idx="12"/>
          </p:nvPr>
        </p:nvSpPr>
        <p:spPr/>
        <p:txBody>
          <a:bodyPr/>
          <a:lstStyle/>
          <a:p>
            <a:fld id="{8076CB32-126E-BF4C-BA27-BA24649C1614}" type="slidenum">
              <a:rPr lang="en-GR" smtClean="0"/>
              <a:t>‹#›</a:t>
            </a:fld>
            <a:endParaRPr lang="en-GR"/>
          </a:p>
        </p:txBody>
      </p:sp>
    </p:spTree>
    <p:extLst>
      <p:ext uri="{BB962C8B-B14F-4D97-AF65-F5344CB8AC3E}">
        <p14:creationId xmlns:p14="http://schemas.microsoft.com/office/powerpoint/2010/main" val="367387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1BA3B4-4419-95AF-FCB1-B677A09217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723ED5D-D119-0995-CA78-2BB36E4619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FDB5EAB-8FEA-CF91-1568-674401FD83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905ABC-C26D-9247-AEAA-778EA04697E1}" type="datetimeFigureOut">
              <a:rPr lang="en-GR" smtClean="0"/>
              <a:t>03/05/2025</a:t>
            </a:fld>
            <a:endParaRPr lang="en-GR"/>
          </a:p>
        </p:txBody>
      </p:sp>
      <p:sp>
        <p:nvSpPr>
          <p:cNvPr id="5" name="Footer Placeholder 4">
            <a:extLst>
              <a:ext uri="{FF2B5EF4-FFF2-40B4-BE49-F238E27FC236}">
                <a16:creationId xmlns:a16="http://schemas.microsoft.com/office/drawing/2014/main" id="{44578EE0-8D5F-EE9B-9B71-06CD44C3D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D377C315-E26E-8B5E-BA97-9C08605F57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76CB32-126E-BF4C-BA27-BA24649C1614}" type="slidenum">
              <a:rPr lang="en-GR" smtClean="0"/>
              <a:t>‹#›</a:t>
            </a:fld>
            <a:endParaRPr lang="en-GR"/>
          </a:p>
        </p:txBody>
      </p:sp>
    </p:spTree>
    <p:extLst>
      <p:ext uri="{BB962C8B-B14F-4D97-AF65-F5344CB8AC3E}">
        <p14:creationId xmlns:p14="http://schemas.microsoft.com/office/powerpoint/2010/main" val="2553414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837E-8847-E6A9-B779-B0A0563DF091}"/>
              </a:ext>
            </a:extLst>
          </p:cNvPr>
          <p:cNvSpPr>
            <a:spLocks noGrp="1"/>
          </p:cNvSpPr>
          <p:nvPr>
            <p:ph type="ctrTitle"/>
          </p:nvPr>
        </p:nvSpPr>
        <p:spPr/>
        <p:txBody>
          <a:bodyPr>
            <a:normAutofit fontScale="90000"/>
          </a:bodyPr>
          <a:lstStyle/>
          <a:p>
            <a:br>
              <a:rPr lang="en-GB" dirty="0"/>
            </a:br>
            <a:r>
              <a:rPr lang="en-GB" dirty="0"/>
              <a:t>Ethics &amp; Politics of Artificial Intelligence  </a:t>
            </a:r>
            <a:br>
              <a:rPr lang="en-GB" dirty="0"/>
            </a:br>
            <a:r>
              <a:rPr lang="en-US" dirty="0"/>
              <a:t>4.3</a:t>
            </a:r>
            <a:endParaRPr lang="en-GR" dirty="0"/>
          </a:p>
        </p:txBody>
      </p:sp>
      <p:sp>
        <p:nvSpPr>
          <p:cNvPr id="3" name="Subtitle 2">
            <a:extLst>
              <a:ext uri="{FF2B5EF4-FFF2-40B4-BE49-F238E27FC236}">
                <a16:creationId xmlns:a16="http://schemas.microsoft.com/office/drawing/2014/main" id="{6659B3BE-64D3-D963-543C-A0981A37A82A}"/>
              </a:ext>
            </a:extLst>
          </p:cNvPr>
          <p:cNvSpPr>
            <a:spLocks noGrp="1"/>
          </p:cNvSpPr>
          <p:nvPr>
            <p:ph type="subTitle" idx="1"/>
          </p:nvPr>
        </p:nvSpPr>
        <p:spPr>
          <a:xfrm>
            <a:off x="1524000" y="3602037"/>
            <a:ext cx="9144000" cy="2133600"/>
          </a:xfrm>
        </p:spPr>
        <p:txBody>
          <a:bodyPr>
            <a:normAutofit fontScale="62500" lnSpcReduction="20000"/>
          </a:bodyPr>
          <a:lstStyle/>
          <a:p>
            <a:r>
              <a:rPr lang="en-US" b="1" dirty="0"/>
              <a:t>EUROPEAN </a:t>
            </a:r>
            <a:r>
              <a:rPr lang="en-GB" b="1" dirty="0"/>
              <a:t>PROGRAM "TALOS"</a:t>
            </a:r>
            <a:br>
              <a:rPr lang="en-GB" dirty="0"/>
            </a:br>
            <a:endParaRPr lang="en-GB" dirty="0"/>
          </a:p>
          <a:p>
            <a:r>
              <a:rPr lang="en-GB" b="1" dirty="0">
                <a:hlinkClick r:id="rId2"/>
              </a:rPr>
              <a:t>https://talos-ai4ssh.uoc.gr/</a:t>
            </a:r>
            <a:br>
              <a:rPr lang="en-GB" dirty="0"/>
            </a:br>
            <a:endParaRPr lang="en-GB" dirty="0"/>
          </a:p>
          <a:p>
            <a:r>
              <a:rPr lang="en-GB" dirty="0" err="1"/>
              <a:t>Dr.</a:t>
            </a:r>
            <a:r>
              <a:rPr lang="en-GB" dirty="0"/>
              <a:t> Nikos </a:t>
            </a:r>
            <a:r>
              <a:rPr lang="en-GB" dirty="0" err="1"/>
              <a:t>Erinakis</a:t>
            </a:r>
            <a:br>
              <a:rPr lang="en-GB" dirty="0"/>
            </a:br>
            <a:endParaRPr lang="en-GB" dirty="0"/>
          </a:p>
          <a:p>
            <a:r>
              <a:rPr lang="en-GB" dirty="0"/>
              <a:t>Assistant Professor of Social &amp; Political Philosophy and Philosophy of Culture</a:t>
            </a:r>
            <a:br>
              <a:rPr lang="en-GB" dirty="0"/>
            </a:br>
            <a:endParaRPr lang="en-GB" dirty="0"/>
          </a:p>
          <a:p>
            <a:r>
              <a:rPr lang="en-GB" dirty="0"/>
              <a:t>University of Crete</a:t>
            </a:r>
          </a:p>
          <a:p>
            <a:endParaRPr lang="en-GR" dirty="0"/>
          </a:p>
        </p:txBody>
      </p:sp>
      <p:pic>
        <p:nvPicPr>
          <p:cNvPr id="4" name="Εικόνα 3">
            <a:extLst>
              <a:ext uri="{FF2B5EF4-FFF2-40B4-BE49-F238E27FC236}">
                <a16:creationId xmlns:a16="http://schemas.microsoft.com/office/drawing/2014/main" id="{61DA79B0-6537-3839-A011-228FA92F9B65}"/>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823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31640-0F05-7280-8796-2ABFBD223748}"/>
              </a:ext>
            </a:extLst>
          </p:cNvPr>
          <p:cNvSpPr>
            <a:spLocks noGrp="1"/>
          </p:cNvSpPr>
          <p:nvPr>
            <p:ph type="title"/>
          </p:nvPr>
        </p:nvSpPr>
        <p:spPr/>
        <p:txBody>
          <a:bodyPr/>
          <a:lstStyle/>
          <a:p>
            <a:r>
              <a:rPr lang="en-GB" dirty="0"/>
              <a:t>Challenges &amp; Perspectives</a:t>
            </a:r>
            <a:br>
              <a:rPr lang="en-GB" dirty="0"/>
            </a:br>
            <a:r>
              <a:rPr lang="en-GB" dirty="0"/>
              <a:t>from and for the AI</a:t>
            </a:r>
            <a:endParaRPr lang="en-GR" dirty="0"/>
          </a:p>
        </p:txBody>
      </p:sp>
      <p:sp>
        <p:nvSpPr>
          <p:cNvPr id="3" name="Content Placeholder 2">
            <a:extLst>
              <a:ext uri="{FF2B5EF4-FFF2-40B4-BE49-F238E27FC236}">
                <a16:creationId xmlns:a16="http://schemas.microsoft.com/office/drawing/2014/main" id="{5F1E6568-7B71-D83E-2AEB-1AFADDD93688}"/>
              </a:ext>
            </a:extLst>
          </p:cNvPr>
          <p:cNvSpPr>
            <a:spLocks noGrp="1"/>
          </p:cNvSpPr>
          <p:nvPr>
            <p:ph idx="1"/>
          </p:nvPr>
        </p:nvSpPr>
        <p:spPr>
          <a:xfrm>
            <a:off x="838200" y="1690688"/>
            <a:ext cx="10515600" cy="4859655"/>
          </a:xfrm>
        </p:spPr>
        <p:txBody>
          <a:bodyPr>
            <a:normAutofit fontScale="62500" lnSpcReduction="20000"/>
          </a:bodyPr>
          <a:lstStyle/>
          <a:p>
            <a:r>
              <a:rPr lang="en-GB" dirty="0"/>
              <a:t>Artificial intelligence and bias</a:t>
            </a:r>
          </a:p>
          <a:p>
            <a:endParaRPr lang="en-GB" dirty="0"/>
          </a:p>
          <a:p>
            <a:pPr marL="457200" lvl="1" indent="0">
              <a:buNone/>
            </a:pPr>
            <a:r>
              <a:rPr lang="en-GB" dirty="0"/>
              <a:t>If AI does not collect data that accurately represents the population, its decisions may be prone to bias. For instant, a big tech company that created an AI model that repeatedly discriminated against women.</a:t>
            </a:r>
          </a:p>
          <a:p>
            <a:pPr marL="457200" lvl="1" indent="0">
              <a:buNone/>
            </a:pPr>
            <a:endParaRPr lang="en-GB" dirty="0"/>
          </a:p>
          <a:p>
            <a:r>
              <a:rPr lang="en-GB" dirty="0"/>
              <a:t>Artificial intelligence, freedom, equality and privacy: the project of human dignity</a:t>
            </a:r>
          </a:p>
          <a:p>
            <a:endParaRPr lang="en-GB" dirty="0"/>
          </a:p>
          <a:p>
            <a:pPr marL="457200" lvl="1" indent="0">
              <a:buNone/>
            </a:pPr>
            <a:r>
              <a:rPr lang="en-GB" dirty="0"/>
              <a:t>AI models are based on big data drawn from internet searches, photos and comments on social media, online shopping and more. While this helps personalise the personal experience, there are questions about the lack of real consent for companies to access our personal information.</a:t>
            </a:r>
          </a:p>
          <a:p>
            <a:pPr marL="457200" lvl="1" indent="0">
              <a:buNone/>
            </a:pPr>
            <a:endParaRPr lang="en-GB" dirty="0"/>
          </a:p>
          <a:p>
            <a:r>
              <a:rPr lang="en-GB" dirty="0"/>
              <a:t>Artificial intelligence and the natural environment</a:t>
            </a:r>
          </a:p>
          <a:p>
            <a:endParaRPr lang="en-GB" dirty="0"/>
          </a:p>
          <a:p>
            <a:pPr marL="457200" lvl="1" indent="0">
              <a:buNone/>
            </a:pPr>
            <a:r>
              <a:rPr lang="en-GB" dirty="0"/>
              <a:t>AI models require from significant to excessive amounts of energy to train and operate. While research is being conducted to develop methods for energy-efficient AI, much more could be done to incorporate environmental ethical measures into AI-related policies.</a:t>
            </a:r>
          </a:p>
          <a:p>
            <a:pPr marL="457200" lvl="1" indent="0">
              <a:buNone/>
            </a:pPr>
            <a:endParaRPr lang="en-GB" dirty="0"/>
          </a:p>
          <a:p>
            <a:r>
              <a:rPr lang="en-GB" dirty="0"/>
              <a:t>Examples of ethical issues at stake in AI applications: Applications such as </a:t>
            </a:r>
            <a:r>
              <a:rPr lang="en-GB" dirty="0" err="1"/>
              <a:t>ChatGPT</a:t>
            </a:r>
            <a:r>
              <a:rPr lang="en-GB" dirty="0"/>
              <a:t>, Dall-E, Gemini, </a:t>
            </a:r>
            <a:r>
              <a:rPr lang="en-GB" dirty="0" err="1"/>
              <a:t>Lensa</a:t>
            </a:r>
            <a:r>
              <a:rPr lang="en-GB" dirty="0"/>
              <a:t> AI, but also novels or movies such as Her, Ex Machina, Matrix, Blade Runner, etc.</a:t>
            </a:r>
          </a:p>
          <a:p>
            <a:endParaRPr lang="en-GR" dirty="0"/>
          </a:p>
        </p:txBody>
      </p:sp>
      <p:pic>
        <p:nvPicPr>
          <p:cNvPr id="4" name="Εικόνα 3">
            <a:extLst>
              <a:ext uri="{FF2B5EF4-FFF2-40B4-BE49-F238E27FC236}">
                <a16:creationId xmlns:a16="http://schemas.microsoft.com/office/drawing/2014/main" id="{22646D32-65D5-7FA4-2FFD-D552A7F9C853}"/>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51018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7DE4F-7023-63B3-7427-BE368DAFC226}"/>
              </a:ext>
            </a:extLst>
          </p:cNvPr>
          <p:cNvSpPr>
            <a:spLocks noGrp="1"/>
          </p:cNvSpPr>
          <p:nvPr>
            <p:ph type="title"/>
          </p:nvPr>
        </p:nvSpPr>
        <p:spPr/>
        <p:txBody>
          <a:bodyPr/>
          <a:lstStyle/>
          <a:p>
            <a:r>
              <a:rPr lang="en-GB" dirty="0"/>
              <a:t>Truth &amp; Fallacy in AI</a:t>
            </a:r>
            <a:endParaRPr lang="en-GR" dirty="0"/>
          </a:p>
        </p:txBody>
      </p:sp>
      <p:sp>
        <p:nvSpPr>
          <p:cNvPr id="3" name="Content Placeholder 2">
            <a:extLst>
              <a:ext uri="{FF2B5EF4-FFF2-40B4-BE49-F238E27FC236}">
                <a16:creationId xmlns:a16="http://schemas.microsoft.com/office/drawing/2014/main" id="{B7346374-9BF1-E2E0-6B90-B7544BD8B9F5}"/>
              </a:ext>
            </a:extLst>
          </p:cNvPr>
          <p:cNvSpPr>
            <a:spLocks noGrp="1"/>
          </p:cNvSpPr>
          <p:nvPr>
            <p:ph idx="1"/>
          </p:nvPr>
        </p:nvSpPr>
        <p:spPr/>
        <p:txBody>
          <a:bodyPr>
            <a:normAutofit fontScale="92500" lnSpcReduction="20000"/>
          </a:bodyPr>
          <a:lstStyle/>
          <a:p>
            <a:r>
              <a:rPr lang="en-GB" dirty="0"/>
              <a:t>Creating more ethical AI requires a careful consideration of the ethical implications of policy, education and technology. Regulatory frameworks can ensure that technologies benefit society rather than harm it.</a:t>
            </a:r>
          </a:p>
          <a:p>
            <a:endParaRPr lang="en-GB" dirty="0"/>
          </a:p>
          <a:p>
            <a:r>
              <a:rPr lang="en-GB" dirty="0"/>
              <a:t>Anyone who comes into contact with AI should understand both the wonderful potential from ethical use of AI and the powerful risks from unethical use of AI. The creation and dissemination of accessible, open AI systems can mitigate these kinds of risks.</a:t>
            </a:r>
          </a:p>
          <a:p>
            <a:endParaRPr lang="en-GB" dirty="0"/>
          </a:p>
          <a:p>
            <a:r>
              <a:rPr lang="en-GB" dirty="0"/>
              <a:t>It may seem counterintuitive to use technology to detect unethical behaviour in other forms of technology, but AI tools can be used to determine whether or not video, audio or text is fake.</a:t>
            </a:r>
            <a:endParaRPr lang="en-GR" dirty="0"/>
          </a:p>
        </p:txBody>
      </p:sp>
      <p:pic>
        <p:nvPicPr>
          <p:cNvPr id="4" name="Εικόνα 3">
            <a:extLst>
              <a:ext uri="{FF2B5EF4-FFF2-40B4-BE49-F238E27FC236}">
                <a16:creationId xmlns:a16="http://schemas.microsoft.com/office/drawing/2014/main" id="{19D76D9D-DE32-1E06-4001-4884B0B675AE}"/>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39276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25CB-B108-147C-9DCD-9343913FD9F0}"/>
              </a:ext>
            </a:extLst>
          </p:cNvPr>
          <p:cNvSpPr>
            <a:spLocks noGrp="1"/>
          </p:cNvSpPr>
          <p:nvPr>
            <p:ph type="title"/>
          </p:nvPr>
        </p:nvSpPr>
        <p:spPr/>
        <p:txBody>
          <a:bodyPr/>
          <a:lstStyle/>
          <a:p>
            <a:r>
              <a:rPr lang="en-GB" dirty="0"/>
              <a:t>The future of AI ethics &amp; politics</a:t>
            </a:r>
            <a:endParaRPr lang="en-GR" dirty="0"/>
          </a:p>
        </p:txBody>
      </p:sp>
      <p:sp>
        <p:nvSpPr>
          <p:cNvPr id="3" name="Content Placeholder 2">
            <a:extLst>
              <a:ext uri="{FF2B5EF4-FFF2-40B4-BE49-F238E27FC236}">
                <a16:creationId xmlns:a16="http://schemas.microsoft.com/office/drawing/2014/main" id="{C6F5F1F7-E002-A87E-E2E1-297F9E127EEF}"/>
              </a:ext>
            </a:extLst>
          </p:cNvPr>
          <p:cNvSpPr>
            <a:spLocks noGrp="1"/>
          </p:cNvSpPr>
          <p:nvPr>
            <p:ph idx="1"/>
          </p:nvPr>
        </p:nvSpPr>
        <p:spPr/>
        <p:txBody>
          <a:bodyPr>
            <a:normAutofit fontScale="85000" lnSpcReduction="20000"/>
          </a:bodyPr>
          <a:lstStyle/>
          <a:p>
            <a:pPr marL="0" indent="0">
              <a:buNone/>
            </a:pPr>
            <a:r>
              <a:rPr lang="en-GB" dirty="0"/>
              <a:t>The key question that our society must answer is, how do we control machines that are "smarter" than us?</a:t>
            </a:r>
          </a:p>
          <a:p>
            <a:endParaRPr lang="en-GB" dirty="0"/>
          </a:p>
          <a:p>
            <a:r>
              <a:rPr lang="en-GB" dirty="0"/>
              <a:t>Evolving standards.</a:t>
            </a:r>
          </a:p>
          <a:p>
            <a:r>
              <a:rPr lang="en-GB" dirty="0"/>
              <a:t>Global cooperation: Need for international ethical frameworks.</a:t>
            </a:r>
          </a:p>
          <a:p>
            <a:r>
              <a:rPr lang="en-GB" dirty="0"/>
              <a:t>Public awareness: Engaging society and claiming for ethical and political boundaries and development of AI.</a:t>
            </a:r>
          </a:p>
          <a:p>
            <a:r>
              <a:rPr lang="en-GB" dirty="0"/>
              <a:t>Ensuring that progress in AI means progress for all: digital democracy means digital freedom and autonomy, digital equality and justice, digital creativity and authenticity.</a:t>
            </a:r>
          </a:p>
          <a:p>
            <a:r>
              <a:rPr lang="en-GB" dirty="0"/>
              <a:t>Building and developing a holistic vision of AI: neither technophobia nor </a:t>
            </a:r>
            <a:r>
              <a:rPr lang="en-GB" dirty="0" err="1"/>
              <a:t>technolust</a:t>
            </a:r>
            <a:r>
              <a:rPr lang="en-GB" dirty="0"/>
              <a:t>, but soft </a:t>
            </a:r>
            <a:r>
              <a:rPr lang="en-GB" dirty="0" err="1"/>
              <a:t>technophilia</a:t>
            </a:r>
            <a:r>
              <a:rPr lang="en-GB" dirty="0"/>
              <a:t>, defending people, societies and the natural environment.</a:t>
            </a:r>
            <a:endParaRPr lang="en-GR" dirty="0"/>
          </a:p>
        </p:txBody>
      </p:sp>
      <p:pic>
        <p:nvPicPr>
          <p:cNvPr id="4" name="Εικόνα 3">
            <a:extLst>
              <a:ext uri="{FF2B5EF4-FFF2-40B4-BE49-F238E27FC236}">
                <a16:creationId xmlns:a16="http://schemas.microsoft.com/office/drawing/2014/main" id="{D254EA79-3830-6A90-9721-56A4B1AE88AE}"/>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06297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DDE4C-E075-9FB8-0DD5-8958F0A8BC5A}"/>
              </a:ext>
            </a:extLst>
          </p:cNvPr>
          <p:cNvSpPr>
            <a:spLocks noGrp="1"/>
          </p:cNvSpPr>
          <p:nvPr>
            <p:ph type="title"/>
          </p:nvPr>
        </p:nvSpPr>
        <p:spPr/>
        <p:txBody>
          <a:bodyPr/>
          <a:lstStyle/>
          <a:p>
            <a:r>
              <a:rPr lang="en-GB" dirty="0"/>
              <a:t>Our shared future with AI</a:t>
            </a:r>
            <a:endParaRPr lang="en-GR" dirty="0"/>
          </a:p>
        </p:txBody>
      </p:sp>
      <p:sp>
        <p:nvSpPr>
          <p:cNvPr id="3" name="Content Placeholder 2">
            <a:extLst>
              <a:ext uri="{FF2B5EF4-FFF2-40B4-BE49-F238E27FC236}">
                <a16:creationId xmlns:a16="http://schemas.microsoft.com/office/drawing/2014/main" id="{A05425A8-6DF8-8FDE-4F8C-9BFDBACCE062}"/>
              </a:ext>
            </a:extLst>
          </p:cNvPr>
          <p:cNvSpPr>
            <a:spLocks noGrp="1"/>
          </p:cNvSpPr>
          <p:nvPr>
            <p:ph idx="1"/>
          </p:nvPr>
        </p:nvSpPr>
        <p:spPr/>
        <p:txBody>
          <a:bodyPr>
            <a:normAutofit fontScale="92500" lnSpcReduction="20000"/>
          </a:bodyPr>
          <a:lstStyle/>
          <a:p>
            <a:r>
              <a:rPr lang="en-GB" dirty="0"/>
              <a:t>For the first time, after modernity, we need to address again so urgently the radical question regarding "What is and what it means to be human?"</a:t>
            </a:r>
          </a:p>
          <a:p>
            <a:endParaRPr lang="en-GB" dirty="0"/>
          </a:p>
          <a:p>
            <a:r>
              <a:rPr lang="en-GB" dirty="0"/>
              <a:t>Not only what constitutes our humanness, but also what we would like to constitute it.</a:t>
            </a:r>
          </a:p>
          <a:p>
            <a:endParaRPr lang="en-GB" dirty="0"/>
          </a:p>
          <a:p>
            <a:r>
              <a:rPr lang="en-GB" dirty="0"/>
              <a:t>Not only what is and how does AI ultimately function, but what would we want it to be and how would we want it to function?</a:t>
            </a:r>
          </a:p>
          <a:p>
            <a:endParaRPr lang="en-GB" dirty="0"/>
          </a:p>
          <a:p>
            <a:r>
              <a:rPr lang="en-GB" dirty="0"/>
              <a:t>How the development of AI or TGI or ASI can serve us a) in understanding even more deeply what we are and b) in becoming what we would like to be.</a:t>
            </a:r>
            <a:endParaRPr lang="en-GR" dirty="0"/>
          </a:p>
        </p:txBody>
      </p:sp>
      <p:pic>
        <p:nvPicPr>
          <p:cNvPr id="4" name="Εικόνα 3">
            <a:extLst>
              <a:ext uri="{FF2B5EF4-FFF2-40B4-BE49-F238E27FC236}">
                <a16:creationId xmlns:a16="http://schemas.microsoft.com/office/drawing/2014/main" id="{624831AC-B691-47DE-278E-30EC5858B0BD}"/>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620158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592</Words>
  <Application>Microsoft Office PowerPoint</Application>
  <PresentationFormat>Ευρεία οθόνη</PresentationFormat>
  <Paragraphs>42</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Office Theme</vt:lpstr>
      <vt:lpstr> Ethics &amp; Politics of Artificial Intelligence   4.3</vt:lpstr>
      <vt:lpstr>Challenges &amp; Perspectives from and for the AI</vt:lpstr>
      <vt:lpstr>Truth &amp; Fallacy in AI</vt:lpstr>
      <vt:lpstr>The future of AI ethics &amp; politics</vt:lpstr>
      <vt:lpstr>Our shared future with 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&amp; Politics of Artificial Intelligence   4.3</dc:title>
  <dc:creator>Microsoft Office User</dc:creator>
  <cp:lastModifiedBy>valia aggelaki</cp:lastModifiedBy>
  <cp:revision>4</cp:revision>
  <dcterms:created xsi:type="dcterms:W3CDTF">2025-02-26T14:53:35Z</dcterms:created>
  <dcterms:modified xsi:type="dcterms:W3CDTF">2025-03-05T07:38:52Z</dcterms:modified>
</cp:coreProperties>
</file>