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100" d="100"/>
          <a:sy n="100" d="100"/>
        </p:scale>
        <p:origin x="87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AC89C-7FAC-A8A5-8FAC-42C2FB87A0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C69F06-66C2-EFDF-54D3-9A384ABF0F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B70DE-A6D8-A596-96D0-01F78FAB9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CC20-6DEF-EE46-9A66-67A15F10C6D1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56519-5D39-716B-0CE4-E2358956F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DA57B-C688-48FF-172A-7811294B5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8DB9-92EA-AE4B-8184-F7EF7E754CD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180807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5CB94-1300-432A-03B4-C75A4579C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5BB974-D0FB-5ACD-BDEE-13AD6503D4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85C1F9-9DEF-FFED-4AD0-961CE2956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CC20-6DEF-EE46-9A66-67A15F10C6D1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A1504-1DDF-BFF7-2066-87A2B0A49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0081F-BCAE-8356-12D0-A9853E9FE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8DB9-92EA-AE4B-8184-F7EF7E754CD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928812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75F79A-BEF2-CE26-28A5-B88F1BCE34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46C29C-0363-1BFC-E83D-4718C34C29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CC8CC-A0D3-0D3D-81BF-5B04C508C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CC20-6DEF-EE46-9A66-67A15F10C6D1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53851-E3F8-CCD5-9296-366F60368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0F192-F896-38D7-5EEE-37A2E87E5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8DB9-92EA-AE4B-8184-F7EF7E754CD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67179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235FC-5881-45E2-3A1C-0A577D560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3372F-3E5C-D71A-1505-058DE525A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C6046-157F-04C9-C470-C140BCAC0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CC20-6DEF-EE46-9A66-67A15F10C6D1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44BFE-0075-1061-B693-5243582A5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9BDD5-BB74-E0E6-485A-FD3114B26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8DB9-92EA-AE4B-8184-F7EF7E754CD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26816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E7C78-36F6-33F3-8058-C5FB5BBC4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9F88A1-B79C-73B2-D2A5-6695DDC1A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DFADE7-16D7-4B87-8D64-604CB1529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CC20-6DEF-EE46-9A66-67A15F10C6D1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03662-3A6B-388A-6966-D66B2F1A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9D53B-9318-ABDB-EC92-C43133A55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8DB9-92EA-AE4B-8184-F7EF7E754CD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209540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E8740-0972-DF78-3B89-CAB195060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A6B6F-4A75-36FA-FBD0-6703114EF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CA3A01-0B89-915A-A21F-8D61C6665D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289F0B-4209-1842-F066-1270CDBDB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CC20-6DEF-EE46-9A66-67A15F10C6D1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25EB3-E459-987C-3F56-EA3C79D8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E2401-EED3-7A4C-E655-D18388888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8DB9-92EA-AE4B-8184-F7EF7E754CD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464422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F84B8-236C-34EB-F0AA-9CBC1FD7D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3851F-D923-21A9-1214-1E41A4852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8BE71B-C3C4-4835-5499-C49D5AE441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9DEFD1-7CD8-A55A-DD64-A31FF897AE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4FD8E1-E661-2E67-3ACF-58F6E7CB9B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F34772-2B69-556A-3CC0-F18C72383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CC20-6DEF-EE46-9A66-67A15F10C6D1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421FBC-AACE-E4DC-0B72-4E5C11E80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F0ED06-3E76-7ADA-BFF9-FF805192F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8DB9-92EA-AE4B-8184-F7EF7E754CD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707725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8763A-D3AE-3143-645D-0043C869D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9ADB9D-E15F-94D0-B24D-5C082AD9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CC20-6DEF-EE46-9A66-67A15F10C6D1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D8FE9-E18F-FE9A-9C92-4F46D1DBC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81C662-FA51-54BC-2C3E-162B54277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8DB9-92EA-AE4B-8184-F7EF7E754CD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48185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736DF0-7650-A6DE-CA69-D56B6209E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CC20-6DEF-EE46-9A66-67A15F10C6D1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D94001-E7D5-38A7-D5AE-3726AADE2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C5593B-6F98-57EF-070A-F117DC677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8DB9-92EA-AE4B-8184-F7EF7E754CD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893461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5821B-FF5E-AE57-0ABF-974121316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738F8-CEF3-8C97-F894-E740B0F84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5C0F13-35FF-BB51-6D6B-CC086863C4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8FF530-69AF-C949-F010-17AA3F9E1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CC20-6DEF-EE46-9A66-67A15F10C6D1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3877C5-A7BC-C38A-F462-24FBD425B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41B254-42F6-F2DC-7EDC-D5F320B71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8DB9-92EA-AE4B-8184-F7EF7E754CD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020715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E0C51-D71F-3319-640A-418794129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BAC37-F565-A4F2-1444-0EE15F91D3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92A486-1881-C2FA-8701-1D2EEFBC57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6C3DA-DFCD-22EB-C2C4-7C5D5DCDA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CC20-6DEF-EE46-9A66-67A15F10C6D1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51D71D-9312-A625-86B2-154AAB10D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8C2FA0-DE08-535D-1548-54DB72DD0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8DB9-92EA-AE4B-8184-F7EF7E754CD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29602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D38A8D-9F3B-8CA1-844A-009CBF90A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656DC6-5146-23C4-29F2-3F4C349C59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BDC06-956B-D662-7725-64E3EAEFEF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CC20-6DEF-EE46-9A66-67A15F10C6D1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761B4-FC0F-78E2-DAD0-7BB0CB0DA1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C5863-6A72-F60B-A6A0-54F338F060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D8DB9-92EA-AE4B-8184-F7EF7E754CD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485952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alos-ai4ssh.uoc.g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6837E-8847-E6A9-B779-B0A0563DF0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Ethics &amp; Politics of Artificial Intelligence  </a:t>
            </a:r>
            <a:br>
              <a:rPr lang="en-GB" dirty="0"/>
            </a:br>
            <a:r>
              <a:rPr lang="en-US" dirty="0"/>
              <a:t>4.1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59B3BE-64D3-D963-543C-A0981A37A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6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EUROPEAN </a:t>
            </a:r>
            <a:r>
              <a:rPr lang="en-GB" b="1" dirty="0"/>
              <a:t>PROGRAM "TALOS"</a:t>
            </a:r>
            <a:br>
              <a:rPr lang="en-GB" dirty="0"/>
            </a:br>
            <a:endParaRPr lang="en-GB" dirty="0"/>
          </a:p>
          <a:p>
            <a:r>
              <a:rPr lang="en-GB" b="1" dirty="0">
                <a:hlinkClick r:id="rId2"/>
              </a:rPr>
              <a:t>https://talos-ai4ssh.uoc.gr/</a:t>
            </a:r>
            <a:br>
              <a:rPr lang="en-GB" dirty="0"/>
            </a:br>
            <a:endParaRPr lang="en-GB" dirty="0"/>
          </a:p>
          <a:p>
            <a:r>
              <a:rPr lang="en-GB" dirty="0" err="1"/>
              <a:t>Dr.</a:t>
            </a:r>
            <a:r>
              <a:rPr lang="en-GB" dirty="0"/>
              <a:t> Nikos </a:t>
            </a:r>
            <a:r>
              <a:rPr lang="en-GB" dirty="0" err="1"/>
              <a:t>Erinakis</a:t>
            </a:r>
            <a:br>
              <a:rPr lang="en-GB" dirty="0"/>
            </a:br>
            <a:endParaRPr lang="en-GB" dirty="0"/>
          </a:p>
          <a:p>
            <a:r>
              <a:rPr lang="en-GB" dirty="0"/>
              <a:t>Assistant Professor of Social &amp; Political Philosophy and Philosophy of Culture</a:t>
            </a:r>
            <a:br>
              <a:rPr lang="en-GB" dirty="0"/>
            </a:br>
            <a:endParaRPr lang="en-GB" dirty="0"/>
          </a:p>
          <a:p>
            <a:r>
              <a:rPr lang="en-GB" dirty="0"/>
              <a:t>University of Crete</a:t>
            </a:r>
          </a:p>
          <a:p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66EB5A0D-C775-6088-8E8D-7D62A46194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393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75BAD-7F08-25D5-0A48-DEFE44640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Autonomy &amp; Freedom in AI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42D5A-52C7-5A92-1473-F806F387D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4320"/>
            <a:ext cx="10515600" cy="4632643"/>
          </a:xfrm>
        </p:spPr>
        <p:txBody>
          <a:bodyPr>
            <a:normAutofit lnSpcReduction="10000"/>
          </a:bodyPr>
          <a:lstStyle/>
          <a:p>
            <a:r>
              <a:rPr lang="en-GB" dirty="0"/>
              <a:t>Moral responsibility requires moral autonomy and the ability to evaluate the consequences of actions. Moral autonomy means the ability of a person to adopt the moral code in a self-willed manner.</a:t>
            </a:r>
          </a:p>
          <a:p>
            <a:r>
              <a:rPr lang="en-GB" dirty="0"/>
              <a:t>It means the ability to shape oneself as a person without manipulation by others and the ability to act without external or internal constraints.</a:t>
            </a:r>
          </a:p>
          <a:p>
            <a:r>
              <a:rPr lang="en-GB" dirty="0"/>
              <a:t>To ensure the genuineness of the attitudes and desires (values, feelings, etc.) that motivate one to act.</a:t>
            </a:r>
          </a:p>
          <a:p>
            <a:r>
              <a:rPr lang="en-GB" dirty="0"/>
              <a:t>For one to have adequate cognitive skills, be able to evaluate, anticipate and compare the consequences of one’s actions and assess the motives for action using ethical criteria.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5FF0308B-67A9-8BE8-C58B-C0F3106A38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620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7570-2886-2291-EDF6-43F946663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Authenticity &amp; Creativity in AI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47779-58E7-75D7-791E-C6F4583CA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800"/>
            <a:ext cx="10515600" cy="4602163"/>
          </a:xfrm>
        </p:spPr>
        <p:txBody>
          <a:bodyPr>
            <a:normAutofit fontScale="77500" lnSpcReduction="20000"/>
          </a:bodyPr>
          <a:lstStyle/>
          <a:p>
            <a:endParaRPr lang="en-GB" dirty="0"/>
          </a:p>
          <a:p>
            <a:r>
              <a:rPr lang="en-GB" dirty="0"/>
              <a:t>How can human creativity &amp; authenticity be defined?</a:t>
            </a:r>
          </a:p>
          <a:p>
            <a:endParaRPr lang="en-GB" dirty="0"/>
          </a:p>
          <a:p>
            <a:r>
              <a:rPr lang="en-GB" dirty="0"/>
              <a:t>Could there be artificial creativity and, if so, then artificial authenticity?</a:t>
            </a:r>
          </a:p>
          <a:p>
            <a:endParaRPr lang="en-GB" dirty="0"/>
          </a:p>
          <a:p>
            <a:r>
              <a:rPr lang="en-GB" dirty="0"/>
              <a:t>Convergences and divergences between physical and social human reality and the digital (hyper)reality of AI.</a:t>
            </a:r>
          </a:p>
          <a:p>
            <a:endParaRPr lang="en-GB" dirty="0"/>
          </a:p>
          <a:p>
            <a:r>
              <a:rPr lang="en-GB" dirty="0"/>
              <a:t>Examples: </a:t>
            </a:r>
          </a:p>
          <a:p>
            <a:pPr marL="0" indent="0">
              <a:buNone/>
            </a:pPr>
            <a:r>
              <a:rPr lang="en-GB" dirty="0"/>
              <a:t>a) Productive Pre-Trained Transformers (</a:t>
            </a:r>
            <a:r>
              <a:rPr lang="en-GB" dirty="0" err="1"/>
              <a:t>ChatGPT</a:t>
            </a:r>
            <a:r>
              <a:rPr lang="en-GB" dirty="0"/>
              <a:t>) operating on the basis of Large Linguistic Predictive Models (LLM)</a:t>
            </a:r>
          </a:p>
          <a:p>
            <a:pPr marL="0" indent="0">
              <a:buNone/>
            </a:pPr>
            <a:r>
              <a:rPr lang="en-GB" dirty="0"/>
              <a:t>b) Deepfakes operating on Productive Competitive Networks (PRNs), which are a kind of machine learning models consisting of two neural networks, the productive network and the discriminative network, trained together in a competitive manner (GANs).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9746C4C4-3878-6605-6BB1-051A3C5B68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261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435D9-8E2A-B510-475B-437CD5B0B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Work Ethics &amp; AI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D104D-3C61-4BBD-BF08-9F09AF10A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Displacement of jobs: Impact of automation in different sectors.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/>
              <a:t>Strengthening and </a:t>
            </a:r>
            <a:r>
              <a:rPr lang="en-GB" dirty="0"/>
              <a:t>transition, not replacement or marginalisation: Encouraging AI to complement human work, to substitute for mechanistic forms of work so that people can focus on creative ones.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Ethical considerations: Ensuring fair transitions for affected workers.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F5AA501A-8484-CD74-D45B-D353D4B928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4035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676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328</Words>
  <Application>Microsoft Office PowerPoint</Application>
  <PresentationFormat>Ευρεία οθόνη</PresentationFormat>
  <Paragraphs>28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Ethics &amp; Politics of Artificial Intelligence   4.1</vt:lpstr>
      <vt:lpstr>Autonomy &amp; Freedom in AI</vt:lpstr>
      <vt:lpstr>Authenticity &amp; Creativity in AI</vt:lpstr>
      <vt:lpstr>Work Ethics &amp; 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&amp; Politics of Artificial Intelligence   4.1</dc:title>
  <dc:creator>Microsoft Office User</dc:creator>
  <cp:lastModifiedBy>valia aggelaki</cp:lastModifiedBy>
  <cp:revision>3</cp:revision>
  <dcterms:created xsi:type="dcterms:W3CDTF">2025-02-26T14:53:40Z</dcterms:created>
  <dcterms:modified xsi:type="dcterms:W3CDTF">2025-03-05T07:36:18Z</dcterms:modified>
</cp:coreProperties>
</file>