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63" r:id="rId4"/>
    <p:sldId id="268" r:id="rId5"/>
  </p:sldIdLst>
  <p:sldSz cx="12192000" cy="6858000"/>
  <p:notesSz cx="6858000" cy="9144000"/>
  <p:defaultTextStyle>
    <a:defPPr>
      <a:defRPr lang="en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41"/>
    <p:restoredTop sz="96405"/>
  </p:normalViewPr>
  <p:slideViewPr>
    <p:cSldViewPr snapToGrid="0">
      <p:cViewPr varScale="1">
        <p:scale>
          <a:sx n="98" d="100"/>
          <a:sy n="98" d="100"/>
        </p:scale>
        <p:origin x="9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A9B66-1598-101C-1940-6C09433F83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A23936-D777-0D76-E0B0-F46DA9E80E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F9E889-8BBB-4E5C-4AAD-CCDD695C2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806A-81C2-8A4D-825B-AE9BC76DF878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5F4C5C-9210-9F08-AA5B-52A21431D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984F5A-77B0-0DC9-AB61-2255F2ECC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57B21-7EA8-4045-9B47-51A5C143F5A4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185933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2A879-D05C-BE3A-0C13-31787C603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96F0C2-E992-690E-6186-78EF6748E5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40AAD0-DA3C-3B1F-E152-3DFB711CA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806A-81C2-8A4D-825B-AE9BC76DF878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C4298F-9DE4-00FE-E422-C9C12108C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07509-8DE2-1159-8A99-3822C3074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57B21-7EA8-4045-9B47-51A5C143F5A4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475712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1EF5DF-D241-D140-18C6-2F3CE9327C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ACF894-F293-E663-439B-F009A521EA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BCCA8B-3102-297A-361A-A54BB87A6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806A-81C2-8A4D-825B-AE9BC76DF878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5FAE5F-29AA-B755-2DD9-959C60847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29AAD1-A707-39E4-C09F-21D57B62B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57B21-7EA8-4045-9B47-51A5C143F5A4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5183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1C28A-3879-1B26-4D1D-782273F3C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52D38D-E68A-5F5B-17E3-67481FFD00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40EE1A-6647-39B2-A5D5-1CD36E4C9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806A-81C2-8A4D-825B-AE9BC76DF878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BCE0BA-BCA4-4AC8-4000-41BA30929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D6C718-6334-4B33-627A-6EC0F35B2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57B21-7EA8-4045-9B47-51A5C143F5A4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4138876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5FA53-64CC-CCC5-94C6-7A71289C8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A16C7D-7AA3-E2FD-E76A-99B3A206A7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44DEE1-A0F2-DA0F-76ED-818788A46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806A-81C2-8A4D-825B-AE9BC76DF878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9CE07-8EFA-BF4B-A027-389FECE78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7276B1-36AC-8D3B-C90E-7CC9DEF41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57B21-7EA8-4045-9B47-51A5C143F5A4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837610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89359-A392-1745-4B1F-7197AAD0F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76097-9AF6-C836-8BDB-4F6C2757EC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1315C4-84D2-E931-C4E9-24DCD6A38B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2DF119-A323-9FDE-C7A2-73EE82E01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806A-81C2-8A4D-825B-AE9BC76DF878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C9DEC8-2DAD-ED3D-7B53-4C88B23D1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EC3FF8-0D22-12BB-62F8-EAFA82345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57B21-7EA8-4045-9B47-51A5C143F5A4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067629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D24CA-DA0A-B23E-A25C-D610B01A7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63F48F-3DC4-0C9E-8CD6-B8CF4B2EFD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FD783C-54BB-B262-D916-948C192FAE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5D61B5-28CF-FB4C-9529-A525130626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BD478E-9584-7486-09B7-4469577CA7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C676C4-B3E4-DF37-37FC-1322F2A80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806A-81C2-8A4D-825B-AE9BC76DF878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8D426A-F8C7-C389-68FC-C1F928F95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693846-394A-FCA4-CF50-533262D7A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57B21-7EA8-4045-9B47-51A5C143F5A4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150575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15855-95F8-D3A5-3DDE-C4CAE2342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B08F46-AA03-F946-2E00-EC98C96FB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806A-81C2-8A4D-825B-AE9BC76DF878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606B14-B855-B90B-0B11-EA5FFE166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C11B4E-92F0-D77E-CB66-FCF2BE8A7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57B21-7EA8-4045-9B47-51A5C143F5A4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030636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5D0667-B93F-9036-3B50-E8AE9881B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806A-81C2-8A4D-825B-AE9BC76DF878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FE87BD-0B66-06DB-85B8-B159390CF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4FE133-276D-0534-D51B-45EA0EAD4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57B21-7EA8-4045-9B47-51A5C143F5A4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349022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065E8-AD1C-B7E3-AD4A-8328547F1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2D89F6-7344-4A78-1A09-2E0394A1EA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321EBD-4713-3183-BDEB-7555D149E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2FCFEE-918D-C659-5BE5-614B67702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806A-81C2-8A4D-825B-AE9BC76DF878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3D1CAF-49BE-1547-EAD5-574A4BD40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50C7B4-A20F-6188-739B-D6117C967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57B21-7EA8-4045-9B47-51A5C143F5A4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813902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9C263-BD6E-F7CC-29F9-F2BC40EEA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8B1E9E-DEAE-FDF8-DAF5-A42A76BBA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E0C7BA-7D85-D52E-EC65-80167BA214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349837-1F8C-04D7-8429-C1F13180A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806A-81C2-8A4D-825B-AE9BC76DF878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29D6D9-4C45-40EC-1F4F-9BA242054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00C5C5-C326-78B3-5CDD-FE7AD96AC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57B21-7EA8-4045-9B47-51A5C143F5A4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61091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1012BE-FDA5-E14A-1C0F-C669DD226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EB165D-96E5-7EC7-01A9-91A497DCB2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C20704-B311-7910-43DA-27B1985FF2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2806A-81C2-8A4D-825B-AE9BC76DF878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5F1EB4-FFA4-6216-5B3A-CD55CC93FF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88687F-D192-7A89-472B-3B8CC167D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157B21-7EA8-4045-9B47-51A5C143F5A4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102169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alos-ai4ssh.uoc.gr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A5794-8948-DC42-F48C-2DC709D9E0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1972" y="369871"/>
            <a:ext cx="9144000" cy="2678130"/>
          </a:xfrm>
        </p:spPr>
        <p:txBody>
          <a:bodyPr>
            <a:normAutofit fontScale="90000"/>
          </a:bodyPr>
          <a:lstStyle/>
          <a:p>
            <a:br>
              <a:rPr lang="el-GR" dirty="0"/>
            </a:br>
            <a:r>
              <a:rPr lang="el-GR" dirty="0"/>
              <a:t>Ηθική &amp; Πολιτική </a:t>
            </a:r>
            <a:br>
              <a:rPr lang="el-GR" dirty="0"/>
            </a:br>
            <a:r>
              <a:rPr lang="el-GR" dirty="0"/>
              <a:t>της Τεχνητής Νοημοσύνης </a:t>
            </a:r>
            <a:br>
              <a:rPr lang="el-GR" dirty="0"/>
            </a:br>
            <a:r>
              <a:rPr lang="el-GR" dirty="0"/>
              <a:t>4.1</a:t>
            </a:r>
            <a:endParaRPr lang="en-G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0A35C5-8FE2-6D65-5940-CCF29DC409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1972" y="3427395"/>
            <a:ext cx="9144000" cy="1873992"/>
          </a:xfrm>
        </p:spPr>
        <p:txBody>
          <a:bodyPr>
            <a:normAutofit fontScale="70000" lnSpcReduction="20000"/>
          </a:bodyPr>
          <a:lstStyle/>
          <a:p>
            <a:r>
              <a:rPr lang="el-GR" b="1" dirty="0"/>
              <a:t> ΠΡΟΓΡΑΜΜΑ «ΤΑΛΩΣ»</a:t>
            </a:r>
          </a:p>
          <a:p>
            <a:r>
              <a:rPr lang="en-GB" b="1" dirty="0">
                <a:hlinkClick r:id="rId2"/>
              </a:rPr>
              <a:t>https://talos-ai4ssh.uoc.gr/</a:t>
            </a:r>
            <a:endParaRPr lang="el-GR" b="1" dirty="0"/>
          </a:p>
          <a:p>
            <a:endParaRPr lang="el-GR" b="1" dirty="0"/>
          </a:p>
          <a:p>
            <a:r>
              <a:rPr lang="el-GR" dirty="0"/>
              <a:t>Δρ. Νίκος </a:t>
            </a:r>
            <a:r>
              <a:rPr lang="el-GR" dirty="0" err="1"/>
              <a:t>Ερηνάκης</a:t>
            </a:r>
            <a:r>
              <a:rPr lang="el-GR" dirty="0"/>
              <a:t> </a:t>
            </a:r>
          </a:p>
          <a:p>
            <a:r>
              <a:rPr lang="el-GR" dirty="0"/>
              <a:t>Επίκουρος Καθηγητής Κοινωνικής &amp; Πολιτικής Φιλοσοφίας και Φιλοσοφίας του Πολιτισμού </a:t>
            </a:r>
          </a:p>
          <a:p>
            <a:r>
              <a:rPr lang="el-GR" dirty="0"/>
              <a:t>Πανεπιστήμιο Κρήτης</a:t>
            </a:r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8E7DF9D7-EBF7-ADBB-0771-B191AAD019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2720" y="6120320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868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D2384-8D3C-222C-B9BA-21E55079E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379723" cy="1325563"/>
          </a:xfrm>
        </p:spPr>
        <p:txBody>
          <a:bodyPr/>
          <a:lstStyle/>
          <a:p>
            <a:r>
              <a:rPr lang="el-GR" dirty="0"/>
              <a:t>Αυτονομία &amp; Ελευθερία στην ΤΝ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216D7-753D-0968-19BB-2387C211BF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6379723" cy="5391047"/>
          </a:xfrm>
        </p:spPr>
        <p:txBody>
          <a:bodyPr>
            <a:normAutofit fontScale="77500" lnSpcReduction="20000"/>
          </a:bodyPr>
          <a:lstStyle/>
          <a:p>
            <a:endParaRPr lang="el-GR" dirty="0"/>
          </a:p>
          <a:p>
            <a:r>
              <a:rPr lang="el-GR" dirty="0"/>
              <a:t>Η ηθική ευθύνη απαιτεί ηθική αυτονομία και την ικανότητα αξιολόγησης των συνεπειών των πράξεων. Ηθική αυτονομία σημαίνει την δυνατότητα του προσώπου να υιοθετεί τον ηθικό κώδικα με αυτόβουλο τρόπο. </a:t>
            </a:r>
          </a:p>
          <a:p>
            <a:r>
              <a:rPr lang="el-GR" dirty="0"/>
              <a:t>Δηλαδή, την ικανότητα να διαμορφώνει ως πρόσωπο τον εαυτό του χωρίς χειραγώγηση από άλλους και την ικανότητα να ενεργεί, χωρίς εξωτερικούς ή εσωτερικούς περιορισμούς.</a:t>
            </a:r>
          </a:p>
          <a:p>
            <a:r>
              <a:rPr lang="el-GR" dirty="0"/>
              <a:t>Να εξασφαλίζει τη γνησιότητα των στάσεων και επιθυμιών (αξίες, συναισθήματα κ.λπ.) που το κινούν να δράσει.</a:t>
            </a:r>
          </a:p>
          <a:p>
            <a:r>
              <a:rPr lang="el-GR" dirty="0"/>
              <a:t>Να χαρακτηρίζεται από επαρκείς γνωστικές δεξιότητες, να είναι σε θέση να αξιολογεί, να προβλέπει και να συγκρίνει τις συνέπειες των </a:t>
            </a:r>
            <a:r>
              <a:rPr lang="el-GR" dirty="0" err="1"/>
              <a:t>πράξεών</a:t>
            </a:r>
            <a:r>
              <a:rPr lang="el-GR" dirty="0"/>
              <a:t> του και να εκτιμά τα κίνητρα που οδηγούν στη δράση, χρησιμοποιώντας ηθικά κριτήρια.</a:t>
            </a:r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7FDCA459-06C3-2BF5-ED08-DC74FDE93D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720" y="6120320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186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F9D77-1D98-33CC-4151-6DB1D6C8A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136532" cy="1325563"/>
          </a:xfrm>
        </p:spPr>
        <p:txBody>
          <a:bodyPr/>
          <a:lstStyle/>
          <a:p>
            <a:r>
              <a:rPr lang="el-GR" dirty="0"/>
              <a:t>Αυθεντικότητα &amp; Δημιουργικότητα στην ΤΝ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67AFF6-8326-3E08-2701-891BF6FEED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33417" cy="4351338"/>
          </a:xfrm>
        </p:spPr>
        <p:txBody>
          <a:bodyPr>
            <a:normAutofit fontScale="85000" lnSpcReduction="10000"/>
          </a:bodyPr>
          <a:lstStyle/>
          <a:p>
            <a:endParaRPr lang="el-GR" sz="1900" dirty="0"/>
          </a:p>
          <a:p>
            <a:r>
              <a:rPr lang="el-GR" sz="1900" dirty="0"/>
              <a:t>Πώς μπορεί να οριστεί η ανθρώπινη </a:t>
            </a:r>
            <a:r>
              <a:rPr lang="el-GR" sz="1900" dirty="0">
                <a:effectLst/>
              </a:rPr>
              <a:t>δημιουργικότητα </a:t>
            </a:r>
            <a:r>
              <a:rPr lang="el-GR" sz="1900" dirty="0"/>
              <a:t>και πώς η α</a:t>
            </a:r>
            <a:r>
              <a:rPr lang="el-GR" sz="1900" dirty="0">
                <a:effectLst/>
              </a:rPr>
              <a:t>υθεντικότητα; </a:t>
            </a:r>
          </a:p>
          <a:p>
            <a:r>
              <a:rPr lang="el-GR" sz="1900" dirty="0"/>
              <a:t>Θα μπορούσε να υπάρξει τεχνητή δημιουργικότητα και, αν ναι, τότε και τεχνητή αυθεντικότητα;</a:t>
            </a:r>
          </a:p>
          <a:p>
            <a:r>
              <a:rPr lang="el-GR" sz="1900" dirty="0">
                <a:effectLst/>
              </a:rPr>
              <a:t>Συγκλίσεις και αποκλίσεις ανάμεσα στη φυσική και κοινωνική ανθρώπινη πραγματικότητα και στην ψηφιακή (</a:t>
            </a:r>
            <a:r>
              <a:rPr lang="el-GR" sz="1900" dirty="0" err="1">
                <a:effectLst/>
              </a:rPr>
              <a:t>υπερ</a:t>
            </a:r>
            <a:r>
              <a:rPr lang="el-GR" sz="1900" dirty="0">
                <a:effectLst/>
              </a:rPr>
              <a:t>)πραγματικότητα της ΤΝ.</a:t>
            </a:r>
            <a:endParaRPr lang="el-GR" sz="1900" dirty="0"/>
          </a:p>
          <a:p>
            <a:pPr algn="l"/>
            <a:r>
              <a:rPr lang="el-GR" sz="1900" dirty="0"/>
              <a:t>Παραδείγματα: α) των Παραγωγικών </a:t>
            </a:r>
            <a:r>
              <a:rPr lang="el-GR" sz="1900" dirty="0" err="1"/>
              <a:t>Προεκπαιδευμένων</a:t>
            </a:r>
            <a:r>
              <a:rPr lang="el-GR" sz="1900" dirty="0"/>
              <a:t> Μετασχηματιστών (</a:t>
            </a:r>
            <a:r>
              <a:rPr lang="en-US" sz="1900" dirty="0" err="1"/>
              <a:t>ChatGPT</a:t>
            </a:r>
            <a:r>
              <a:rPr lang="en-US" sz="1900" dirty="0"/>
              <a:t>)</a:t>
            </a:r>
            <a:r>
              <a:rPr lang="el-GR" sz="1900" dirty="0"/>
              <a:t> που λειτουργούν βάσει Μεγάλων</a:t>
            </a:r>
            <a:r>
              <a:rPr lang="en-US" sz="1900" dirty="0"/>
              <a:t> </a:t>
            </a:r>
            <a:r>
              <a:rPr lang="el-GR" sz="1900" dirty="0"/>
              <a:t>Προγνωστικών Γλωσσικών Μοντέλων </a:t>
            </a:r>
            <a:r>
              <a:rPr lang="en-US" sz="1900" dirty="0"/>
              <a:t>(LLM)</a:t>
            </a:r>
            <a:r>
              <a:rPr lang="el-GR" sz="1900" dirty="0"/>
              <a:t> και</a:t>
            </a:r>
          </a:p>
          <a:p>
            <a:pPr algn="l"/>
            <a:r>
              <a:rPr lang="el-GR" sz="1900" dirty="0"/>
              <a:t>β) των </a:t>
            </a:r>
            <a:r>
              <a:rPr lang="en-US" sz="1900" dirty="0"/>
              <a:t>Deepfakes </a:t>
            </a:r>
            <a:r>
              <a:rPr lang="el-GR" sz="1900" dirty="0"/>
              <a:t>που λειτουργούν με βάση τ</a:t>
            </a:r>
            <a:r>
              <a:rPr lang="el-GR" sz="1900" i="0" dirty="0">
                <a:effectLst/>
              </a:rPr>
              <a:t>α Παραγωγικά Ανταγωνιστικά Δίκτυα (ΠΑΔ), τα οποία είναι μια κατηγορία μοντέλων μηχανικής μάθησης που αποτελούνται από δύο </a:t>
            </a:r>
            <a:r>
              <a:rPr lang="el-GR" sz="1900" i="0" dirty="0" err="1">
                <a:effectLst/>
              </a:rPr>
              <a:t>νευρωνικά</a:t>
            </a:r>
            <a:r>
              <a:rPr lang="el-GR" sz="1900" i="0" dirty="0">
                <a:effectLst/>
              </a:rPr>
              <a:t> δίκτυα, το παραγωγικό δίκτυο και το διαχωριστικό δίκτυο, τα οποία εκπαιδεύονται μαζί με ανταγωνιστικό τρόπο </a:t>
            </a:r>
            <a:r>
              <a:rPr lang="en-GB" sz="1900" i="0" dirty="0">
                <a:effectLst/>
              </a:rPr>
              <a:t>(GANs)</a:t>
            </a:r>
            <a:r>
              <a:rPr lang="el-GR" sz="1900" i="0" dirty="0">
                <a:effectLst/>
              </a:rPr>
              <a:t>.</a:t>
            </a:r>
            <a:endParaRPr lang="en-GR" sz="1900" dirty="0"/>
          </a:p>
          <a:p>
            <a:pPr marL="0" indent="0">
              <a:buNone/>
            </a:pPr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9F0D14CD-4951-5815-AE64-6D89E02EB1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720" y="6120320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606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9BAD2-EA81-9B76-5FCE-E674BB956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477000" cy="1325563"/>
          </a:xfrm>
        </p:spPr>
        <p:txBody>
          <a:bodyPr/>
          <a:lstStyle/>
          <a:p>
            <a:r>
              <a:rPr lang="el-GR" dirty="0"/>
              <a:t>Εργασιακή δεοντολογία &amp; ΤΝ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DB50EB-F1AA-B4A3-BC07-43EACD4FF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4791"/>
            <a:ext cx="6477000" cy="456217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l-GR" dirty="0"/>
          </a:p>
          <a:p>
            <a:r>
              <a:rPr lang="el-GR" dirty="0"/>
              <a:t>Εκτόπιση θέσεων εργασίας: Επιπτώσεις της αυτοματοποίησης σε διάφορους κλάδους.</a:t>
            </a:r>
          </a:p>
          <a:p>
            <a:r>
              <a:rPr lang="el-GR" dirty="0"/>
              <a:t>Ενίσχυση ή μετάβαση και όχι αντικατάσταση ή περιθωριοποίηση: Ενθάρρυνση της τεχνητής νοημοσύνης να συμπληρώνει την ανθρώπινη εργασία, να υποκαθιστά τις μηχανιστικές μορφές εργασίας ώστε οι άνθρωποι να επικεντρώνονται στις δημιουργικές.</a:t>
            </a:r>
          </a:p>
          <a:p>
            <a:r>
              <a:rPr lang="el-GR" dirty="0"/>
              <a:t>Ηθικές εκτιμήσεις: Διασφάλιση δίκαιων μεταβάσεων για τους επηρεαζόμενους εργαζόμενους.</a:t>
            </a:r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269058B9-7143-7437-9508-06D9168E86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720" y="6099139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7636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2111</TotalTime>
  <Words>345</Words>
  <Application>Microsoft Office PowerPoint</Application>
  <PresentationFormat>Ευρεία οθόνη</PresentationFormat>
  <Paragraphs>25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 Ηθική &amp; Πολιτική  της Τεχνητής Νοημοσύνης  4.1</vt:lpstr>
      <vt:lpstr>Αυτονομία &amp; Ελευθερία στην ΤΝ</vt:lpstr>
      <vt:lpstr>Αυθεντικότητα &amp; Δημιουργικότητα στην ΤΝ</vt:lpstr>
      <vt:lpstr>Εργασιακή δεοντολογία &amp; ΤΝ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Τεχνητή Νοημοσύνη  &amp;  Ηθική 4.1</dc:title>
  <dc:creator>Microsoft Office User</dc:creator>
  <cp:lastModifiedBy>valia aggelaki</cp:lastModifiedBy>
  <cp:revision>12</cp:revision>
  <dcterms:created xsi:type="dcterms:W3CDTF">2024-11-09T13:02:40Z</dcterms:created>
  <dcterms:modified xsi:type="dcterms:W3CDTF">2025-03-04T11:17:15Z</dcterms:modified>
</cp:coreProperties>
</file>