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58" r:id="rId4"/>
    <p:sldId id="259" r:id="rId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100" d="100"/>
          <a:sy n="100" d="100"/>
        </p:scale>
        <p:origin x="87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3DF61-ED77-352A-4283-6BBDC06CFC0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69B650A8-86D7-76B6-3CA2-844E6966A1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D587E221-3565-A200-E01E-D341D8C12AED}"/>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5" name="Footer Placeholder 4">
            <a:extLst>
              <a:ext uri="{FF2B5EF4-FFF2-40B4-BE49-F238E27FC236}">
                <a16:creationId xmlns:a16="http://schemas.microsoft.com/office/drawing/2014/main" id="{5FB806CE-1E10-5DE5-3A99-3CD699C901A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74D0B29-7937-D6F8-BD83-D668257D0D61}"/>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3699107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8DDB1-05FE-4542-8A48-3EF7E1B63D9F}"/>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2DCC63BF-6456-BA8E-3BF7-CF42F25683C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6EA5878-1E2C-8672-CF38-0201028F3C2A}"/>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5" name="Footer Placeholder 4">
            <a:extLst>
              <a:ext uri="{FF2B5EF4-FFF2-40B4-BE49-F238E27FC236}">
                <a16:creationId xmlns:a16="http://schemas.microsoft.com/office/drawing/2014/main" id="{29EFBA07-C412-2892-E5C6-2C77F255095C}"/>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17C46DBA-F031-AF31-AB29-231CB2D0491D}"/>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161570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B8EC0F-607E-DE9D-F466-C01327FD46E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6D09BF0E-221A-65B5-1798-9C5BC417CE7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CD7D5EF3-B336-F7BA-0816-1A1BDC9D864B}"/>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5" name="Footer Placeholder 4">
            <a:extLst>
              <a:ext uri="{FF2B5EF4-FFF2-40B4-BE49-F238E27FC236}">
                <a16:creationId xmlns:a16="http://schemas.microsoft.com/office/drawing/2014/main" id="{B18C053C-4C8A-8103-FBA3-D96173A681A6}"/>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C82EE50D-847D-3261-A56A-85BB183C103A}"/>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2893853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117D1-6F28-EB8D-D0B0-B5FD632EDD78}"/>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0FB36C7A-55FD-54D9-6CF0-881319C12C8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8B8D8C9B-9E6B-626A-810D-920DB8C65B1B}"/>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5" name="Footer Placeholder 4">
            <a:extLst>
              <a:ext uri="{FF2B5EF4-FFF2-40B4-BE49-F238E27FC236}">
                <a16:creationId xmlns:a16="http://schemas.microsoft.com/office/drawing/2014/main" id="{79EEF531-6B9E-0BBD-13BF-2E0F0A031EB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35549E1D-C518-392F-7AA6-4A173224454A}"/>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37502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C5D90-F045-4528-1ADD-73E2889A438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5A053DC9-6D16-B3F4-56FD-23589E987B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1E65034-07A1-B6AA-2847-324C59BC141A}"/>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5" name="Footer Placeholder 4">
            <a:extLst>
              <a:ext uri="{FF2B5EF4-FFF2-40B4-BE49-F238E27FC236}">
                <a16:creationId xmlns:a16="http://schemas.microsoft.com/office/drawing/2014/main" id="{64A65663-EE4A-661F-F7A2-FF09E326D33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407BFAC-5FF5-1D8B-2DE2-91B8334BD5EA}"/>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84238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D9E1-A3D9-AA3A-3124-21FFEF1515D2}"/>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9FCA080A-1D69-0C54-23A2-356083045C4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F5B0B4D6-DF8E-C5DB-0AB6-0CABB411FE1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00BE7C95-4018-2769-FB9C-5AF4B6274C04}"/>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6" name="Footer Placeholder 5">
            <a:extLst>
              <a:ext uri="{FF2B5EF4-FFF2-40B4-BE49-F238E27FC236}">
                <a16:creationId xmlns:a16="http://schemas.microsoft.com/office/drawing/2014/main" id="{3F0A56B4-B2FB-EDBD-DB12-E50FDB7FAB3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2FB4070C-72C7-4056-37D0-6985C03D7BEB}"/>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1101589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28D5-E659-C76B-4785-F97FBBCF6C7B}"/>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E28D84E4-03AF-C9B0-CB85-8CB8DC385B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7BDA81E-6F91-A89C-B5A4-26C6AE334AA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978D4342-197F-F338-BFDD-885E71F625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D7DF683-B351-A269-F453-5F7560CE50D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8B864714-FADB-FB7E-7EE8-CF9D77AF0225}"/>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8" name="Footer Placeholder 7">
            <a:extLst>
              <a:ext uri="{FF2B5EF4-FFF2-40B4-BE49-F238E27FC236}">
                <a16:creationId xmlns:a16="http://schemas.microsoft.com/office/drawing/2014/main" id="{8C584B94-AD18-F4AF-2EE8-84A654D2C87B}"/>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B9112475-77AB-4FD2-A60E-38132E079E18}"/>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4067037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09D8F-ED40-65C1-C363-30EE670589FE}"/>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EA3C3466-A1EE-AF2E-021D-7D7615C8B3AA}"/>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4" name="Footer Placeholder 3">
            <a:extLst>
              <a:ext uri="{FF2B5EF4-FFF2-40B4-BE49-F238E27FC236}">
                <a16:creationId xmlns:a16="http://schemas.microsoft.com/office/drawing/2014/main" id="{93E7C1A4-96DF-E89A-BD02-6323A3552453}"/>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8010009-4BAF-5F20-3556-8AD72A7849F1}"/>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372928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FEC9DA-392C-6E8A-BAC1-B4EC29C69888}"/>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3" name="Footer Placeholder 2">
            <a:extLst>
              <a:ext uri="{FF2B5EF4-FFF2-40B4-BE49-F238E27FC236}">
                <a16:creationId xmlns:a16="http://schemas.microsoft.com/office/drawing/2014/main" id="{D3466D12-BEF3-F88B-FF90-E8B128A9AC3D}"/>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A9EFA3BF-DB11-29F9-0D3D-9079AF3ADC58}"/>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3288883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89A0-374E-E6E1-A09D-71BB510F340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3260FA22-7C12-4916-B3E0-B5B40B7B3C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73F4EE68-CF4B-3395-8E1F-32EEDE8176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A899662-C7C8-CF62-9DE6-7E29325AC841}"/>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6" name="Footer Placeholder 5">
            <a:extLst>
              <a:ext uri="{FF2B5EF4-FFF2-40B4-BE49-F238E27FC236}">
                <a16:creationId xmlns:a16="http://schemas.microsoft.com/office/drawing/2014/main" id="{5A35190C-EA12-BC02-B7E2-45769B2D2B6F}"/>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7107CDB9-0D72-E0B8-612D-406D6E863D31}"/>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2866410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83D10-A1DC-C44C-858C-F7F8593C610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9898C7DC-7877-5483-5356-82172E8963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C18FBE56-6D30-120E-AF57-442592BD03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98E0C6B-7CD7-FD58-B813-59506AA436C6}"/>
              </a:ext>
            </a:extLst>
          </p:cNvPr>
          <p:cNvSpPr>
            <a:spLocks noGrp="1"/>
          </p:cNvSpPr>
          <p:nvPr>
            <p:ph type="dt" sz="half" idx="10"/>
          </p:nvPr>
        </p:nvSpPr>
        <p:spPr/>
        <p:txBody>
          <a:bodyPr/>
          <a:lstStyle/>
          <a:p>
            <a:fld id="{65EBB735-CAED-7149-83D2-D7FBF8A8AD76}" type="datetimeFigureOut">
              <a:rPr lang="en-GR" smtClean="0"/>
              <a:t>03/05/2025</a:t>
            </a:fld>
            <a:endParaRPr lang="en-GR"/>
          </a:p>
        </p:txBody>
      </p:sp>
      <p:sp>
        <p:nvSpPr>
          <p:cNvPr id="6" name="Footer Placeholder 5">
            <a:extLst>
              <a:ext uri="{FF2B5EF4-FFF2-40B4-BE49-F238E27FC236}">
                <a16:creationId xmlns:a16="http://schemas.microsoft.com/office/drawing/2014/main" id="{45013586-5D5A-5B3D-5699-2A3C52526E0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0BAC916E-D9B7-FB6E-A9EE-6A070DC9221E}"/>
              </a:ext>
            </a:extLst>
          </p:cNvPr>
          <p:cNvSpPr>
            <a:spLocks noGrp="1"/>
          </p:cNvSpPr>
          <p:nvPr>
            <p:ph type="sldNum" sz="quarter" idx="12"/>
          </p:nvPr>
        </p:nvSpPr>
        <p:spPr/>
        <p:txBody>
          <a:bodyPr/>
          <a:lstStyle/>
          <a:p>
            <a:fld id="{7C0CC225-6489-5748-8AEE-3FEFEBE95403}" type="slidenum">
              <a:rPr lang="en-GR" smtClean="0"/>
              <a:t>‹#›</a:t>
            </a:fld>
            <a:endParaRPr lang="en-GR"/>
          </a:p>
        </p:txBody>
      </p:sp>
    </p:spTree>
    <p:extLst>
      <p:ext uri="{BB962C8B-B14F-4D97-AF65-F5344CB8AC3E}">
        <p14:creationId xmlns:p14="http://schemas.microsoft.com/office/powerpoint/2010/main" val="247339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3D5CB4-C0D7-FF47-40E6-012687347F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2816877-C55A-351C-121B-485693839D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345E4C3-803A-EBD3-897C-68FA69EEBD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EBB735-CAED-7149-83D2-D7FBF8A8AD76}" type="datetimeFigureOut">
              <a:rPr lang="en-GR" smtClean="0"/>
              <a:t>03/05/2025</a:t>
            </a:fld>
            <a:endParaRPr lang="en-GR"/>
          </a:p>
        </p:txBody>
      </p:sp>
      <p:sp>
        <p:nvSpPr>
          <p:cNvPr id="5" name="Footer Placeholder 4">
            <a:extLst>
              <a:ext uri="{FF2B5EF4-FFF2-40B4-BE49-F238E27FC236}">
                <a16:creationId xmlns:a16="http://schemas.microsoft.com/office/drawing/2014/main" id="{953B5AAF-346F-6DE1-3654-5F2C71DD1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BC292D46-AB44-8BD7-1911-3C0BCE5326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0CC225-6489-5748-8AEE-3FEFEBE95403}" type="slidenum">
              <a:rPr lang="en-GR" smtClean="0"/>
              <a:t>‹#›</a:t>
            </a:fld>
            <a:endParaRPr lang="en-GR"/>
          </a:p>
        </p:txBody>
      </p:sp>
    </p:spTree>
    <p:extLst>
      <p:ext uri="{BB962C8B-B14F-4D97-AF65-F5344CB8AC3E}">
        <p14:creationId xmlns:p14="http://schemas.microsoft.com/office/powerpoint/2010/main" val="1537549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6837E-8847-E6A9-B779-B0A0563DF091}"/>
              </a:ext>
            </a:extLst>
          </p:cNvPr>
          <p:cNvSpPr>
            <a:spLocks noGrp="1"/>
          </p:cNvSpPr>
          <p:nvPr>
            <p:ph type="ctrTitle"/>
          </p:nvPr>
        </p:nvSpPr>
        <p:spPr/>
        <p:txBody>
          <a:bodyPr>
            <a:normAutofit fontScale="90000"/>
          </a:bodyPr>
          <a:lstStyle/>
          <a:p>
            <a:br>
              <a:rPr lang="en-GB" dirty="0"/>
            </a:br>
            <a:r>
              <a:rPr lang="en-GB" dirty="0"/>
              <a:t>Ethics &amp; Politics of Artificial Intelligence  </a:t>
            </a:r>
            <a:br>
              <a:rPr lang="en-GB" dirty="0"/>
            </a:br>
            <a:r>
              <a:rPr lang="en-US" dirty="0"/>
              <a:t>2.3</a:t>
            </a:r>
            <a:endParaRPr lang="en-GR" dirty="0"/>
          </a:p>
        </p:txBody>
      </p:sp>
      <p:sp>
        <p:nvSpPr>
          <p:cNvPr id="3" name="Subtitle 2">
            <a:extLst>
              <a:ext uri="{FF2B5EF4-FFF2-40B4-BE49-F238E27FC236}">
                <a16:creationId xmlns:a16="http://schemas.microsoft.com/office/drawing/2014/main" id="{6659B3BE-64D3-D963-543C-A0981A37A82A}"/>
              </a:ext>
            </a:extLst>
          </p:cNvPr>
          <p:cNvSpPr>
            <a:spLocks noGrp="1"/>
          </p:cNvSpPr>
          <p:nvPr>
            <p:ph type="subTitle" idx="1"/>
          </p:nvPr>
        </p:nvSpPr>
        <p:spPr>
          <a:xfrm>
            <a:off x="1524000" y="3602037"/>
            <a:ext cx="9144000" cy="2133600"/>
          </a:xfrm>
        </p:spPr>
        <p:txBody>
          <a:bodyPr>
            <a:normAutofit fontScale="62500" lnSpcReduction="20000"/>
          </a:bodyPr>
          <a:lstStyle/>
          <a:p>
            <a:r>
              <a:rPr lang="en-US" b="1" dirty="0"/>
              <a:t>EUROPEAN </a:t>
            </a:r>
            <a:r>
              <a:rPr lang="en-GB" b="1" dirty="0"/>
              <a:t>PROGRAM "TALOS"</a:t>
            </a:r>
            <a:br>
              <a:rPr lang="en-GB" dirty="0"/>
            </a:br>
            <a:endParaRPr lang="en-GB" dirty="0"/>
          </a:p>
          <a:p>
            <a:r>
              <a:rPr lang="en-GB" b="1" dirty="0">
                <a:hlinkClick r:id="rId2"/>
              </a:rPr>
              <a:t>https://talos-ai4ssh.uoc.gr/</a:t>
            </a:r>
            <a:br>
              <a:rPr lang="en-GB" dirty="0"/>
            </a:br>
            <a:endParaRPr lang="en-GB" dirty="0"/>
          </a:p>
          <a:p>
            <a:r>
              <a:rPr lang="en-GB" dirty="0" err="1"/>
              <a:t>Dr.</a:t>
            </a:r>
            <a:r>
              <a:rPr lang="en-GB" dirty="0"/>
              <a:t> Nikos </a:t>
            </a:r>
            <a:r>
              <a:rPr lang="en-GB" dirty="0" err="1"/>
              <a:t>Erinakis</a:t>
            </a:r>
            <a:br>
              <a:rPr lang="en-GB" dirty="0"/>
            </a:br>
            <a:endParaRPr lang="en-GB" dirty="0"/>
          </a:p>
          <a:p>
            <a:r>
              <a:rPr lang="en-GB" dirty="0"/>
              <a:t>Assistant Professor of Social &amp; Political Philosophy and Philosophy of Culture</a:t>
            </a:r>
            <a:br>
              <a:rPr lang="en-GB" dirty="0"/>
            </a:br>
            <a:endParaRPr lang="en-GB" dirty="0"/>
          </a:p>
          <a:p>
            <a:r>
              <a:rPr lang="en-GB" dirty="0"/>
              <a:t>University of Crete</a:t>
            </a:r>
          </a:p>
          <a:p>
            <a:endParaRPr lang="en-GR" dirty="0"/>
          </a:p>
        </p:txBody>
      </p:sp>
      <p:pic>
        <p:nvPicPr>
          <p:cNvPr id="4" name="Εικόνα 3">
            <a:extLst>
              <a:ext uri="{FF2B5EF4-FFF2-40B4-BE49-F238E27FC236}">
                <a16:creationId xmlns:a16="http://schemas.microsoft.com/office/drawing/2014/main" id="{4B47634B-DE2C-5514-C06E-AE779BA9F3C8}"/>
              </a:ext>
            </a:extLst>
          </p:cNvPr>
          <p:cNvPicPr>
            <a:picLocks noChangeAspect="1"/>
          </p:cNvPicPr>
          <p:nvPr/>
        </p:nvPicPr>
        <p:blipFill>
          <a:blip r:embed="rId3"/>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682393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02053-615D-CA15-4589-06C07A506D61}"/>
              </a:ext>
            </a:extLst>
          </p:cNvPr>
          <p:cNvSpPr>
            <a:spLocks noGrp="1"/>
          </p:cNvSpPr>
          <p:nvPr>
            <p:ph type="title"/>
          </p:nvPr>
        </p:nvSpPr>
        <p:spPr/>
        <p:txBody>
          <a:bodyPr/>
          <a:lstStyle/>
          <a:p>
            <a:r>
              <a:rPr lang="en-GB" dirty="0"/>
              <a:t>Ensuring the ethical development of the AI</a:t>
            </a:r>
            <a:endParaRPr lang="en-GR" dirty="0"/>
          </a:p>
        </p:txBody>
      </p:sp>
      <p:sp>
        <p:nvSpPr>
          <p:cNvPr id="3" name="Content Placeholder 2">
            <a:extLst>
              <a:ext uri="{FF2B5EF4-FFF2-40B4-BE49-F238E27FC236}">
                <a16:creationId xmlns:a16="http://schemas.microsoft.com/office/drawing/2014/main" id="{CB499713-C7BA-A2C9-D64F-DE0BD561935A}"/>
              </a:ext>
            </a:extLst>
          </p:cNvPr>
          <p:cNvSpPr>
            <a:spLocks noGrp="1"/>
          </p:cNvSpPr>
          <p:nvPr>
            <p:ph idx="1"/>
          </p:nvPr>
        </p:nvSpPr>
        <p:spPr/>
        <p:txBody>
          <a:bodyPr/>
          <a:lstStyle/>
          <a:p>
            <a:r>
              <a:rPr lang="en-GB" dirty="0"/>
              <a:t>Even if we come up with the most ethical form and function of AI, how can we actually create it?</a:t>
            </a:r>
          </a:p>
          <a:p>
            <a:r>
              <a:rPr lang="en-GB" dirty="0"/>
              <a:t>Ethics in design: Incorporate ethical principles from the early stages of development.</a:t>
            </a:r>
          </a:p>
          <a:p>
            <a:r>
              <a:rPr lang="en-GB" dirty="0"/>
              <a:t>Regulation teams: Collaboration between technology and planning scientists, philosophers and other representatives from the humanities, and policy makers.</a:t>
            </a:r>
          </a:p>
          <a:p>
            <a:r>
              <a:rPr lang="en-GB" dirty="0"/>
              <a:t>Education: encouraging ethical education in AI for developers and for citizens in a timely and relevant manner.</a:t>
            </a:r>
            <a:endParaRPr lang="en-GR" dirty="0"/>
          </a:p>
        </p:txBody>
      </p:sp>
      <p:pic>
        <p:nvPicPr>
          <p:cNvPr id="4" name="Εικόνα 3">
            <a:extLst>
              <a:ext uri="{FF2B5EF4-FFF2-40B4-BE49-F238E27FC236}">
                <a16:creationId xmlns:a16="http://schemas.microsoft.com/office/drawing/2014/main" id="{BB0B73BA-DBEA-5FCC-A99A-D51177E21131}"/>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31407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3752C-27BB-F1C8-1753-A40681731D0B}"/>
              </a:ext>
            </a:extLst>
          </p:cNvPr>
          <p:cNvSpPr>
            <a:spLocks noGrp="1"/>
          </p:cNvSpPr>
          <p:nvPr>
            <p:ph type="title"/>
          </p:nvPr>
        </p:nvSpPr>
        <p:spPr/>
        <p:txBody>
          <a:bodyPr/>
          <a:lstStyle/>
          <a:p>
            <a:r>
              <a:rPr lang="en-GB" dirty="0"/>
              <a:t>Automated vs. autonomous decision making</a:t>
            </a:r>
            <a:endParaRPr lang="en-GR" dirty="0"/>
          </a:p>
        </p:txBody>
      </p:sp>
      <p:sp>
        <p:nvSpPr>
          <p:cNvPr id="3" name="Content Placeholder 2">
            <a:extLst>
              <a:ext uri="{FF2B5EF4-FFF2-40B4-BE49-F238E27FC236}">
                <a16:creationId xmlns:a16="http://schemas.microsoft.com/office/drawing/2014/main" id="{6861BBAB-3130-2F27-9455-F2D890084CB0}"/>
              </a:ext>
            </a:extLst>
          </p:cNvPr>
          <p:cNvSpPr>
            <a:spLocks noGrp="1"/>
          </p:cNvSpPr>
          <p:nvPr>
            <p:ph idx="1"/>
          </p:nvPr>
        </p:nvSpPr>
        <p:spPr/>
        <p:txBody>
          <a:bodyPr>
            <a:normAutofit fontScale="85000" lnSpcReduction="10000"/>
          </a:bodyPr>
          <a:lstStyle/>
          <a:p>
            <a:r>
              <a:rPr lang="en-GB" dirty="0"/>
              <a:t>Automated systems usually operate within a well-defined set of parameters and are very limited in the tasks they can perform. Decisions made or actions taken by an automated system are based on predefined methods or rules.</a:t>
            </a:r>
          </a:p>
          <a:p>
            <a:pPr marL="0" indent="0">
              <a:buNone/>
            </a:pPr>
            <a:endParaRPr lang="en-GB" dirty="0"/>
          </a:p>
          <a:p>
            <a:r>
              <a:rPr lang="en-GB" dirty="0"/>
              <a:t>An autonomous system learns and adapts to dynamic environments and evolves as the environment around it changes. The data to which it learns and adapts may be outside of what was considered when the system was developed.</a:t>
            </a:r>
          </a:p>
          <a:p>
            <a:pPr marL="0" indent="0">
              <a:buNone/>
            </a:pPr>
            <a:endParaRPr lang="en-GB" dirty="0"/>
          </a:p>
          <a:p>
            <a:r>
              <a:rPr lang="en-GB" dirty="0"/>
              <a:t>Both automation and autonomy are about degree and, therefore, it is about spectra and not simple bipolar conditions. E.g., an algorithmic AI system may be autonomous with respect to human control to a certain degree and this may characterize and predetermine its nature, structure and operation.</a:t>
            </a:r>
            <a:endParaRPr lang="en-GR" dirty="0"/>
          </a:p>
        </p:txBody>
      </p:sp>
      <p:pic>
        <p:nvPicPr>
          <p:cNvPr id="4" name="Εικόνα 3">
            <a:extLst>
              <a:ext uri="{FF2B5EF4-FFF2-40B4-BE49-F238E27FC236}">
                <a16:creationId xmlns:a16="http://schemas.microsoft.com/office/drawing/2014/main" id="{4F654B67-F879-8AAA-2A5A-4EEA2B40F85A}"/>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880922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427FA-6CB7-FA98-0534-5EB0EB2E1E5B}"/>
              </a:ext>
            </a:extLst>
          </p:cNvPr>
          <p:cNvSpPr>
            <a:spLocks noGrp="1"/>
          </p:cNvSpPr>
          <p:nvPr>
            <p:ph type="title"/>
          </p:nvPr>
        </p:nvSpPr>
        <p:spPr/>
        <p:txBody>
          <a:bodyPr/>
          <a:lstStyle/>
          <a:p>
            <a:r>
              <a:rPr lang="en-GB" dirty="0"/>
              <a:t>Automated vs. autonomous AI systems: challenges, risks and perspectives</a:t>
            </a:r>
            <a:endParaRPr lang="en-GR" dirty="0"/>
          </a:p>
        </p:txBody>
      </p:sp>
      <p:sp>
        <p:nvSpPr>
          <p:cNvPr id="3" name="Content Placeholder 2">
            <a:extLst>
              <a:ext uri="{FF2B5EF4-FFF2-40B4-BE49-F238E27FC236}">
                <a16:creationId xmlns:a16="http://schemas.microsoft.com/office/drawing/2014/main" id="{80174A89-F96E-DE6D-2F27-1A662F0D0E2F}"/>
              </a:ext>
            </a:extLst>
          </p:cNvPr>
          <p:cNvSpPr>
            <a:spLocks noGrp="1"/>
          </p:cNvSpPr>
          <p:nvPr>
            <p:ph idx="1"/>
          </p:nvPr>
        </p:nvSpPr>
        <p:spPr>
          <a:xfrm>
            <a:off x="838200" y="1950719"/>
            <a:ext cx="10515600" cy="4226243"/>
          </a:xfrm>
        </p:spPr>
        <p:txBody>
          <a:bodyPr>
            <a:normAutofit fontScale="92500" lnSpcReduction="20000"/>
          </a:bodyPr>
          <a:lstStyle/>
          <a:p>
            <a:r>
              <a:rPr lang="en-GB" dirty="0"/>
              <a:t>Mobile cars: Ethical dilemmas in accident scenarios.</a:t>
            </a:r>
          </a:p>
          <a:p>
            <a:endParaRPr lang="en-GB" dirty="0"/>
          </a:p>
          <a:p>
            <a:r>
              <a:rPr lang="en-GB" dirty="0"/>
              <a:t>Autonomous weapons: Concerns around militarized artificial intelligence and its intended misuse.</a:t>
            </a:r>
          </a:p>
          <a:p>
            <a:endParaRPr lang="en-GB" dirty="0"/>
          </a:p>
          <a:p>
            <a:r>
              <a:rPr lang="en-GB" dirty="0"/>
              <a:t>Autonomous educational models, autonomous medical and pharmaceutical models, autonomous environmental monitoring models, autonomous communication models, autonomous mass media models, etc.</a:t>
            </a:r>
          </a:p>
          <a:p>
            <a:endParaRPr lang="en-GB" dirty="0"/>
          </a:p>
          <a:p>
            <a:r>
              <a:rPr lang="en-GB" dirty="0"/>
              <a:t>Human control: the importance of keeping people in key decision making cycles and with continuous intermediate controls.</a:t>
            </a:r>
            <a:endParaRPr lang="en-GR" dirty="0"/>
          </a:p>
        </p:txBody>
      </p:sp>
      <p:pic>
        <p:nvPicPr>
          <p:cNvPr id="4" name="Εικόνα 3">
            <a:extLst>
              <a:ext uri="{FF2B5EF4-FFF2-40B4-BE49-F238E27FC236}">
                <a16:creationId xmlns:a16="http://schemas.microsoft.com/office/drawing/2014/main" id="{45013E5B-5E3B-E56D-EBD9-A0A4450DA766}"/>
              </a:ext>
            </a:extLst>
          </p:cNvPr>
          <p:cNvPicPr>
            <a:picLocks noChangeAspect="1"/>
          </p:cNvPicPr>
          <p:nvPr/>
        </p:nvPicPr>
        <p:blipFill>
          <a:blip r:embed="rId2"/>
          <a:stretch>
            <a:fillRect/>
          </a:stretch>
        </p:blipFill>
        <p:spPr>
          <a:xfrm>
            <a:off x="7942720" y="6068153"/>
            <a:ext cx="4249280" cy="737680"/>
          </a:xfrm>
          <a:prstGeom prst="rect">
            <a:avLst/>
          </a:prstGeom>
        </p:spPr>
      </p:pic>
    </p:spTree>
    <p:extLst>
      <p:ext uri="{BB962C8B-B14F-4D97-AF65-F5344CB8AC3E}">
        <p14:creationId xmlns:p14="http://schemas.microsoft.com/office/powerpoint/2010/main" val="40101602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344</Words>
  <Application>Microsoft Office PowerPoint</Application>
  <PresentationFormat>Ευρεία οθόνη</PresentationFormat>
  <Paragraphs>25</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Calibri Light</vt:lpstr>
      <vt:lpstr>Office Theme</vt:lpstr>
      <vt:lpstr> Ethics &amp; Politics of Artificial Intelligence   2.3</vt:lpstr>
      <vt:lpstr>Ensuring the ethical development of the AI</vt:lpstr>
      <vt:lpstr>Automated vs. autonomous decision making</vt:lpstr>
      <vt:lpstr>Automated vs. autonomous AI systems: challenges, risks and perspectives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&amp; Politics of Artificial Intelligence   2.3</dc:title>
  <dc:creator>Microsoft Office User</dc:creator>
  <cp:lastModifiedBy>valia aggelaki</cp:lastModifiedBy>
  <cp:revision>4</cp:revision>
  <dcterms:created xsi:type="dcterms:W3CDTF">2025-02-26T10:15:51Z</dcterms:created>
  <dcterms:modified xsi:type="dcterms:W3CDTF">2025-03-05T07:34:25Z</dcterms:modified>
</cp:coreProperties>
</file>