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68" r:id="rId4"/>
    <p:sldId id="269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97" d="100"/>
          <a:sy n="97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ACD3-85A4-9A72-E6DF-B0BBDCBEB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8258C-1E5B-1D11-F2BB-58420EF39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745F7-EC15-FA08-A0A8-B45271FF6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7C2A8-89B9-C7CD-8E00-8A8886B3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E6A3D-D707-9D46-7EA7-AE8C29BDC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4078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62786-76E8-9168-6FFF-AF9B9FDC4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F35EB-CB91-1248-E5D3-23BADB5BC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94E49-0A1A-DD6F-7675-EF272285B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66DF9-E8A3-11D5-28B2-81A80E512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CB08C-D54F-DE2D-7BBA-E9D5C763A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9364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863D24-BEC7-8004-C176-E523CFAF36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2B5A1F-708B-2D6F-FC16-6668543A8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42A2B-4318-A7FF-4C64-C834C704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F6FBF-F2AC-4FA0-866C-F2FACD86F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2CDD8-85EA-F086-F8F8-3AA4943F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9587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021CB-0D07-52D6-9F7F-7435CB42C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9EBDD-1965-57C3-3192-7E2B883C8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244B4-EB96-3A29-777B-AB65CD0DC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1381D-2C35-0CFA-5F0B-5DE4788A0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87C71-4E78-754C-AE62-DDC9FC68B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8634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297C2-73DF-3D3D-5785-A59B924A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6DA38-E616-62E5-CB81-B53CFF5AF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8F900-671D-00A8-7B58-F5543E159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97FCD-D1E0-FBC8-EA89-858AE9E3E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F91F3-13F6-013A-F102-A9F55DFA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7547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9CA6-552F-1A28-117C-C0AA2A2F2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D5A28-9BD0-4A78-C29C-8367598E7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C2A5F4-CC77-5A36-A72D-D4FC256BF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FA297-57F6-CB31-88A4-00A0E4C13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73811-01E2-A1EC-EC67-D3716AB7D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EBC1B7-A7C9-0956-1CFA-93A17824C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03944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03281-E417-74F7-700D-977CE1EB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4DC8C-4701-8FD7-B74D-8B725C56A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3244DD-5B09-3A68-1C1B-A51C042BC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23D2C0-D2C5-FD48-8CFC-DF17DDFD8E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19C8C8-4A37-ACD2-B72D-C15DEC213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062B6E-C30F-3C6E-1388-E1F85AAB7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930AA-6BB9-B935-2BC7-3004B8BBB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A9B224-AA0E-A056-7F18-E96EA505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54938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31D69-27B1-6864-A24E-5D35B2F1E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044AC-6789-29B4-7413-7CE973B96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3758B3-EA81-52A5-6C5C-3D6BF9A2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40F02A-920D-948E-2F3A-224AD3D64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7433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9E5AFA-55A9-5733-CCB5-67B3463AF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73EAAB-C507-802C-2F27-455EE581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D596A-B609-F7CE-C3B0-481833048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7519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C3398-BD3D-5E71-E05A-2ACDC4097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853D2-6B78-1C6B-011D-CC6A82565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9B7D46-9968-FF7A-8657-2332A0E15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76FDF-4EA2-5139-05D4-B3D76BBF7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69ED2-D81A-A75D-8EAD-7C1C839FC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1FEE3-3858-C52A-56DE-369FBB4C5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24247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5D29-1869-EC50-0ABE-4A0905B4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E00C37-5F44-5443-EFD2-7518D4B89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4322A-CEAA-BC60-02D9-A1AD3FAA6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3B500-533C-88C6-0D83-DDFFD20C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EBC0C-D423-8D32-F6A2-8203590FD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FFBD49-3087-62DF-638C-2ACA09C01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5440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00E2A9-9594-0D85-6AF4-574089D33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90230-D71D-0BE7-1E3D-21576A3B2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7F704-273B-CF54-6795-E5F3545A1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392D0-60BA-FE4B-A5DB-9AE74C9919CE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62692-2BD4-65D4-893A-B098C0729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428F2-C4FD-07E9-8EF7-AF7068FFAF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B4980-96D7-BB4D-B034-7898E2BE62C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6899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972" y="369870"/>
            <a:ext cx="9144000" cy="2840055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1.2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17201"/>
            <a:ext cx="9144000" cy="1939369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C75FB840-24D7-E27E-4914-CEAC01260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3123" y="6048368"/>
            <a:ext cx="4168877" cy="72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49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56126-47F5-25C9-F16B-17D641388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el-GR" dirty="0"/>
              <a:t>Ηθική: Ορισμοί &amp; κατηγοριοποιήσεις ΙΙ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D66FF-95F1-8177-954F-886F60A63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55204" cy="4351338"/>
          </a:xfrm>
        </p:spPr>
        <p:txBody>
          <a:bodyPr>
            <a:normAutofit fontScale="92500" lnSpcReduction="20000"/>
          </a:bodyPr>
          <a:lstStyle/>
          <a:p>
            <a:r>
              <a:rPr lang="el-GR" dirty="0" err="1"/>
              <a:t>Αρεταϊκή</a:t>
            </a:r>
            <a:r>
              <a:rPr lang="el-GR" dirty="0"/>
              <a:t> Ηθική </a:t>
            </a:r>
          </a:p>
          <a:p>
            <a:pPr marL="0" indent="0">
              <a:buNone/>
            </a:pPr>
            <a:r>
              <a:rPr lang="el-GR" dirty="0"/>
              <a:t>(λ.χ. Αριστοτέλης)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err="1"/>
              <a:t>Δεοντοκρατική</a:t>
            </a:r>
            <a:r>
              <a:rPr lang="el-GR" dirty="0"/>
              <a:t> Ηθική </a:t>
            </a:r>
          </a:p>
          <a:p>
            <a:pPr marL="0" indent="0">
              <a:buNone/>
            </a:pPr>
            <a:r>
              <a:rPr lang="el-GR" dirty="0"/>
              <a:t>(λ.χ. </a:t>
            </a:r>
            <a:r>
              <a:rPr lang="el-GR" dirty="0" err="1"/>
              <a:t>Ιμμάνουελ</a:t>
            </a:r>
            <a:r>
              <a:rPr lang="el-GR" dirty="0"/>
              <a:t> </a:t>
            </a:r>
            <a:r>
              <a:rPr lang="el-GR" dirty="0" err="1"/>
              <a:t>Καντ</a:t>
            </a:r>
            <a:r>
              <a:rPr lang="el-GR" dirty="0"/>
              <a:t>)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err="1"/>
              <a:t>Συνεπειοκρατική</a:t>
            </a:r>
            <a:r>
              <a:rPr lang="el-GR" dirty="0"/>
              <a:t> Ηθική και δη ωφελιμιστική </a:t>
            </a:r>
          </a:p>
          <a:p>
            <a:pPr marL="0" indent="0">
              <a:buNone/>
            </a:pPr>
            <a:r>
              <a:rPr lang="el-GR" dirty="0"/>
              <a:t>(λ.χ. </a:t>
            </a:r>
            <a:r>
              <a:rPr lang="el-GR" dirty="0" err="1"/>
              <a:t>Τζέρεμι</a:t>
            </a:r>
            <a:r>
              <a:rPr lang="el-GR" dirty="0"/>
              <a:t> </a:t>
            </a:r>
            <a:r>
              <a:rPr lang="el-GR" dirty="0" err="1"/>
              <a:t>Μπένθαμ</a:t>
            </a:r>
            <a:r>
              <a:rPr lang="el-GR" dirty="0"/>
              <a:t> και Τζον Στιούαρτ </a:t>
            </a:r>
            <a:r>
              <a:rPr lang="el-GR" dirty="0" err="1"/>
              <a:t>Μιλ</a:t>
            </a:r>
            <a:r>
              <a:rPr lang="el-GR" dirty="0"/>
              <a:t>,</a:t>
            </a:r>
            <a:r>
              <a:rPr lang="en-US" dirty="0"/>
              <a:t> </a:t>
            </a:r>
            <a:r>
              <a:rPr lang="el-GR" dirty="0"/>
              <a:t>σε αναλογία με αντεπιχείρημα από Ρόμπερτ </a:t>
            </a:r>
            <a:r>
              <a:rPr lang="el-GR" dirty="0" err="1"/>
              <a:t>Νόζικ</a:t>
            </a:r>
            <a:r>
              <a:rPr lang="el-GR" dirty="0"/>
              <a:t>)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E5F3648-E2EA-148F-EB4F-88302BD7F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406" y="6119211"/>
            <a:ext cx="4264594" cy="73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99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C6294-F4BB-2A30-15CE-8B0DBF89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86336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Από την ηθική των μηχανών στην ηθική της Τεχνητής Νοημοσύνης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FB942-4D9C-766A-9E80-259D9E24C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097621" cy="48572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Η μηχανική και η </a:t>
            </a:r>
            <a:r>
              <a:rPr lang="el-GR" dirty="0" err="1"/>
              <a:t>ρομποηθική</a:t>
            </a:r>
            <a:r>
              <a:rPr lang="el-GR" dirty="0"/>
              <a:t> εκτείνονται από την ανάπτυξη αυτόνομων οχημάτων με ηθική ανταπόκριση έως τον σχεδιασμό ηθικών κωδίκων για ηθικούς αυτόνομους δρώντες.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Ο </a:t>
            </a:r>
            <a:r>
              <a:rPr lang="en-GB" dirty="0"/>
              <a:t>Isaac Asimov (1942) </a:t>
            </a:r>
            <a:r>
              <a:rPr lang="el-GR" dirty="0"/>
              <a:t>πρότεινε τους περίφημους «τρεις νόμους της ρομποτικής» που θα καθοδηγούσαν την ηθική δράση των μηχανών:</a:t>
            </a:r>
          </a:p>
          <a:p>
            <a:endParaRPr lang="el-GR" dirty="0"/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Ένα ρομπότ δεν μπορεί να τραυματίσει έναν άνθρωπο ή, μέσω της αδράνειας, να επιτρέψει σε έναν άνθρωπο να υποστεί βλάβη.</a:t>
            </a:r>
          </a:p>
          <a:p>
            <a:pPr marL="1028700" lvl="1" indent="-571500">
              <a:buFont typeface="+mj-lt"/>
              <a:buAutoNum type="romanLcPeriod"/>
            </a:pPr>
            <a:endParaRPr lang="el-GR" dirty="0"/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Ένα ρομπότ πρέπει να υπακούει στις εντολές που του δίνει ο άνθρωπος, εκτός αν οι εντολές αυτές έρχονται σε σύγκρουση με τον Πρώτο Νόμο.</a:t>
            </a:r>
          </a:p>
          <a:p>
            <a:pPr marL="1028700" lvl="1" indent="-571500">
              <a:buFont typeface="+mj-lt"/>
              <a:buAutoNum type="romanLcPeriod"/>
            </a:pPr>
            <a:endParaRPr lang="el-GR" dirty="0"/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Ένα ρομπότ πρέπει να προστατεύει την ύπαρξή του, εφόσον η προστασία αυτή δεν έρχεται σε σύγκρουση με τον Πρώτο ή/και τον Δεύτερο Νόμο.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A0626001-F700-5EA3-FA62-AE740ADD3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967" y="6088125"/>
            <a:ext cx="4444033" cy="76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917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8DE55-D372-B4E6-9610-D09BA2C0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Ενδογενείς &amp; εξωγενείς αξίες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CB3D3-0A64-DBC2-DC79-BA803F90D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Εξωγενή ή </a:t>
            </a:r>
            <a:r>
              <a:rPr lang="el-GR" dirty="0" err="1"/>
              <a:t>εργαλειακή</a:t>
            </a:r>
            <a:r>
              <a:rPr lang="el-GR" dirty="0"/>
              <a:t> αξία [τα χρήματα, ακόμα και ετυμολογικά, έχουν αξία μόνο επειδή μπορεί κανείς να τα χρησιμοποιήσει για άλλα πράγματα].</a:t>
            </a:r>
          </a:p>
          <a:p>
            <a:endParaRPr lang="el-GR" dirty="0"/>
          </a:p>
          <a:p>
            <a:r>
              <a:rPr lang="el-GR" dirty="0"/>
              <a:t>Εγγενής ή ενδογενής αξία [«μεγάλες ηθικές αξίες» </a:t>
            </a:r>
            <a:r>
              <a:rPr lang="en-US" dirty="0"/>
              <a:t>—</a:t>
            </a:r>
            <a:r>
              <a:rPr lang="el-GR" dirty="0"/>
              <a:t> η ελευθερία, η αυθεντικότητα, η ευδαιμονία, η δικαιοσύνη]. Αυτές οι έννοιες ως έχουν είναι καλές αυτές </a:t>
            </a:r>
            <a:r>
              <a:rPr lang="el-GR" dirty="0" err="1"/>
              <a:t>καθεαυτές</a:t>
            </a:r>
            <a:r>
              <a:rPr lang="el-GR" dirty="0"/>
              <a:t>. Επίσης, για ορισμένους στοχαστές εξηγούν και την «καλοσύνη που βρίσκεται σε όλα τα υπόλοιπα πράγματα» (βλ. Αριστοτέλης, </a:t>
            </a:r>
            <a:r>
              <a:rPr lang="el-GR" i="1" dirty="0"/>
              <a:t>Ηθικά </a:t>
            </a:r>
            <a:r>
              <a:rPr lang="el-GR" i="1" dirty="0" err="1"/>
              <a:t>Νικομ</a:t>
            </a:r>
            <a:r>
              <a:rPr lang="en-US" i="1" dirty="0" err="1"/>
              <a:t>ά</a:t>
            </a:r>
            <a:r>
              <a:rPr lang="el-GR" i="1" dirty="0" err="1"/>
              <a:t>χεια</a:t>
            </a:r>
            <a:r>
              <a:rPr lang="el-GR" dirty="0"/>
              <a:t>, 1094</a:t>
            </a:r>
            <a:r>
              <a:rPr lang="en-GB" dirty="0"/>
              <a:t>a).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Διαχωρισμός ανάμεσα στην περιγραφική</a:t>
            </a:r>
            <a:r>
              <a:rPr lang="en-US" dirty="0"/>
              <a:t> (</a:t>
            </a:r>
            <a:r>
              <a:rPr lang="el-GR" dirty="0"/>
              <a:t>είναι) και στην κανονιστική (πρέπει) διάσταση </a:t>
            </a:r>
            <a:r>
              <a:rPr lang="en-US" dirty="0"/>
              <a:t>—</a:t>
            </a:r>
            <a:r>
              <a:rPr lang="el-GR" dirty="0"/>
              <a:t> μπορεί να υπάρξει αλγοριθμικό μηχάνημα ΤΝ ως ηθικός αυτόνομος δρώντας; Παράδειγμα η «γκιλοτίνα» του Ντέιβιντ Χιουμ (</a:t>
            </a:r>
            <a:r>
              <a:rPr lang="en-US" dirty="0"/>
              <a:t>1739</a:t>
            </a:r>
            <a:r>
              <a:rPr lang="el-GR" dirty="0"/>
              <a:t>)</a:t>
            </a:r>
            <a:r>
              <a:rPr lang="en-US" dirty="0"/>
              <a:t>, </a:t>
            </a:r>
            <a:r>
              <a:rPr lang="el-GR" dirty="0"/>
              <a:t>δεν μπορούν να απορρέουν αξίες από γεγονότα, χωρίς συναισθηματικές, γνωστικές και φαντασιακές λειτουργίες.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726B7EE-6EDB-8091-6BBC-2A03310E1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8951" y="6127945"/>
            <a:ext cx="4213049" cy="72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89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369</Words>
  <Application>Microsoft Office PowerPoint</Application>
  <PresentationFormat>Ευρεία οθόνη</PresentationFormat>
  <Paragraphs>33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Ηθική &amp; Πολιτική  της Τεχνητής Νοημοσύνης  1.2</vt:lpstr>
      <vt:lpstr>Ηθική: Ορισμοί &amp; κατηγοριοποιήσεις ΙΙ</vt:lpstr>
      <vt:lpstr>Από την ηθική των μηχανών στην ηθική της Τεχνητής Νοημοσύνης</vt:lpstr>
      <vt:lpstr>Ενδογενείς &amp; εξωγενείς αξίες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valia aggelaki</cp:lastModifiedBy>
  <cp:revision>12</cp:revision>
  <dcterms:created xsi:type="dcterms:W3CDTF">2024-10-29T18:00:28Z</dcterms:created>
  <dcterms:modified xsi:type="dcterms:W3CDTF">2025-03-04T09:21:23Z</dcterms:modified>
</cp:coreProperties>
</file>