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1" r:id="rId3"/>
    <p:sldId id="268" r:id="rId4"/>
    <p:sldId id="269" r:id="rId5"/>
  </p:sldIdLst>
  <p:sldSz cx="12192000" cy="6858000"/>
  <p:notesSz cx="6858000" cy="9144000"/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>
      <p:cViewPr varScale="1">
        <p:scale>
          <a:sx n="97" d="100"/>
          <a:sy n="97" d="100"/>
        </p:scale>
        <p:origin x="108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7ACD3-85A4-9A72-E6DF-B0BBDCBEBD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C8258C-1E5B-1D11-F2BB-58420EF39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D745F7-EC15-FA08-A0A8-B45271FF6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92D0-60BA-FE4B-A5DB-9AE74C9919CE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37C2A8-89B9-C7CD-8E00-8A8886B3B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E6A3D-D707-9D46-7EA7-AE8C29BDC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4980-96D7-BB4D-B034-7898E2BE62C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740786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62786-76E8-9168-6FFF-AF9B9FDC4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3F35EB-CB91-1248-E5D3-23BADB5BC5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E94E49-0A1A-DD6F-7675-EF272285B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92D0-60BA-FE4B-A5DB-9AE74C9919CE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466DF9-E8A3-11D5-28B2-81A80E512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CB08C-D54F-DE2D-7BBA-E9D5C763A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4980-96D7-BB4D-B034-7898E2BE62C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93647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863D24-BEC7-8004-C176-E523CFAF36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2B5A1F-708B-2D6F-FC16-6668543A80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42A2B-4318-A7FF-4C64-C834C7043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92D0-60BA-FE4B-A5DB-9AE74C9919CE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AF6FBF-F2AC-4FA0-866C-F2FACD86F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12CDD8-85EA-F086-F8F8-3AA4943FA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4980-96D7-BB4D-B034-7898E2BE62C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995875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021CB-0D07-52D6-9F7F-7435CB42C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9EBDD-1965-57C3-3192-7E2B883C8E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244B4-EB96-3A29-777B-AB65CD0DC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92D0-60BA-FE4B-A5DB-9AE74C9919CE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A1381D-2C35-0CFA-5F0B-5DE4788A0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87C71-4E78-754C-AE62-DDC9FC68B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4980-96D7-BB4D-B034-7898E2BE62C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86344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297C2-73DF-3D3D-5785-A59B924A9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06DA38-E616-62E5-CB81-B53CFF5AF8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C8F900-671D-00A8-7B58-F5543E159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92D0-60BA-FE4B-A5DB-9AE74C9919CE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B97FCD-D1E0-FBC8-EA89-858AE9E3E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F91F3-13F6-013A-F102-A9F55DFA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4980-96D7-BB4D-B034-7898E2BE62C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75477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D9CA6-552F-1A28-117C-C0AA2A2F2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D5A28-9BD0-4A78-C29C-8367598E7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C2A5F4-CC77-5A36-A72D-D4FC256BF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9FA297-57F6-CB31-88A4-00A0E4C13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92D0-60BA-FE4B-A5DB-9AE74C9919CE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173811-01E2-A1EC-EC67-D3716AB7D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EBC1B7-A7C9-0956-1CFA-93A17824C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4980-96D7-BB4D-B034-7898E2BE62C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03944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03281-E417-74F7-700D-977CE1EB9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04DC8C-4701-8FD7-B74D-8B725C56AD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3244DD-5B09-3A68-1C1B-A51C042BCB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23D2C0-D2C5-FD48-8CFC-DF17DDFD8E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9C8C8-4A37-ACD2-B72D-C15DEC213C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062B6E-C30F-3C6E-1388-E1F85AAB7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92D0-60BA-FE4B-A5DB-9AE74C9919CE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930AA-6BB9-B935-2BC7-3004B8BBB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A9B224-AA0E-A056-7F18-E96EA505F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4980-96D7-BB4D-B034-7898E2BE62C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49380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31D69-27B1-6864-A24E-5D35B2F1E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B044AC-6789-29B4-7413-7CE973B96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92D0-60BA-FE4B-A5DB-9AE74C9919CE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3758B3-EA81-52A5-6C5C-3D6BF9A26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40F02A-920D-948E-2F3A-224AD3D64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4980-96D7-BB4D-B034-7898E2BE62C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74338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9E5AFA-55A9-5733-CCB5-67B3463AF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92D0-60BA-FE4B-A5DB-9AE74C9919CE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73EAAB-C507-802C-2F27-455EE5817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FD596A-B609-F7CE-C3B0-481833048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4980-96D7-BB4D-B034-7898E2BE62C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75196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C3398-BD3D-5E71-E05A-2ACDC4097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853D2-6B78-1C6B-011D-CC6A82565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9B7D46-9968-FF7A-8657-2332A0E151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376FDF-4EA2-5139-05D4-B3D76BBF7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92D0-60BA-FE4B-A5DB-9AE74C9919CE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069ED2-D81A-A75D-8EAD-7C1C839FC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71FEE3-3858-C52A-56DE-369FBB4C5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4980-96D7-BB4D-B034-7898E2BE62C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42476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E5D29-1869-EC50-0ABE-4A0905B43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E00C37-5F44-5443-EFD2-7518D4B897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74322A-CEAA-BC60-02D9-A1AD3FAA6D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D3B500-533C-88C6-0D83-DDFFD20C7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92D0-60BA-FE4B-A5DB-9AE74C9919CE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4EBC0C-D423-8D32-F6A2-8203590FD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FFBD49-3087-62DF-638C-2ACA09C01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4980-96D7-BB4D-B034-7898E2BE62C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54403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00E2A9-9594-0D85-6AF4-574089D33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590230-D71D-0BE7-1E3D-21576A3B27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57F704-273B-CF54-6795-E5F3545A1A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392D0-60BA-FE4B-A5DB-9AE74C9919CE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62692-2BD4-65D4-893A-B098C07299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9428F2-C4FD-07E9-8EF7-AF7068FFAF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B4980-96D7-BB4D-B034-7898E2BE62C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068995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talos-ai4ssh.uoc.gr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A5794-8948-DC42-F48C-2DC709D9E0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1972" y="369870"/>
            <a:ext cx="9144000" cy="2840055"/>
          </a:xfrm>
        </p:spPr>
        <p:txBody>
          <a:bodyPr>
            <a:normAutofit fontScale="90000"/>
          </a:bodyPr>
          <a:lstStyle/>
          <a:p>
            <a:br>
              <a:rPr lang="el-GR" dirty="0"/>
            </a:br>
            <a:r>
              <a:rPr lang="el-GR" dirty="0"/>
              <a:t>Ηθική &amp; Πολιτική </a:t>
            </a:r>
            <a:br>
              <a:rPr lang="el-GR" dirty="0"/>
            </a:br>
            <a:r>
              <a:rPr lang="el-GR" dirty="0"/>
              <a:t>της Τεχνητής Νοημοσύνης </a:t>
            </a:r>
            <a:br>
              <a:rPr lang="el-GR" dirty="0"/>
            </a:br>
            <a:r>
              <a:rPr lang="el-GR" dirty="0"/>
              <a:t>1.2</a:t>
            </a:r>
            <a:endParaRPr lang="en-G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0A35C5-8FE2-6D65-5940-CCF29DC40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17201"/>
            <a:ext cx="9144000" cy="1939369"/>
          </a:xfrm>
        </p:spPr>
        <p:txBody>
          <a:bodyPr>
            <a:normAutofit fontScale="70000" lnSpcReduction="20000"/>
          </a:bodyPr>
          <a:lstStyle/>
          <a:p>
            <a:r>
              <a:rPr lang="el-GR" b="1" dirty="0"/>
              <a:t> ΠΡΟΓΡΑΜΜΑ «ΤΑΛΩΣ»</a:t>
            </a:r>
          </a:p>
          <a:p>
            <a:r>
              <a:rPr lang="en-GB" b="1" dirty="0">
                <a:hlinkClick r:id="rId2"/>
              </a:rPr>
              <a:t>https://talos-ai4ssh.uoc.gr/</a:t>
            </a:r>
            <a:endParaRPr lang="el-GR" b="1" dirty="0"/>
          </a:p>
          <a:p>
            <a:endParaRPr lang="el-GR" b="1" dirty="0"/>
          </a:p>
          <a:p>
            <a:r>
              <a:rPr lang="el-GR" dirty="0"/>
              <a:t>Δρ. Νίκος </a:t>
            </a:r>
            <a:r>
              <a:rPr lang="el-GR" dirty="0" err="1"/>
              <a:t>Ερηνάκης</a:t>
            </a:r>
            <a:r>
              <a:rPr lang="el-GR" dirty="0"/>
              <a:t> </a:t>
            </a:r>
          </a:p>
          <a:p>
            <a:r>
              <a:rPr lang="el-GR" dirty="0"/>
              <a:t>Επίκουρος Καθηγητής Κοινωνικής &amp; Πολιτικής Φιλοσοφίας και Φιλοσοφίας του Πολιτισμού </a:t>
            </a:r>
          </a:p>
          <a:p>
            <a:r>
              <a:rPr lang="el-GR" dirty="0"/>
              <a:t>Πανεπιστήμιο Κρήτης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C75FB840-24D7-E27E-4914-CEAC01260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3123" y="6048368"/>
            <a:ext cx="4168877" cy="72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49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56126-47F5-25C9-F16B-17D641388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1325563"/>
          </a:xfrm>
        </p:spPr>
        <p:txBody>
          <a:bodyPr/>
          <a:lstStyle/>
          <a:p>
            <a:r>
              <a:rPr lang="el-GR" dirty="0"/>
              <a:t>Ηθική: Ορισμοί &amp; κατηγοριοποιήσεις ΙΙ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D66FF-95F1-8177-954F-886F60A63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55204" cy="4351338"/>
          </a:xfrm>
        </p:spPr>
        <p:txBody>
          <a:bodyPr>
            <a:normAutofit fontScale="92500" lnSpcReduction="20000"/>
          </a:bodyPr>
          <a:lstStyle/>
          <a:p>
            <a:r>
              <a:rPr lang="el-GR" dirty="0" err="1"/>
              <a:t>Αρεταϊκή</a:t>
            </a:r>
            <a:r>
              <a:rPr lang="el-GR" dirty="0"/>
              <a:t> Ηθική </a:t>
            </a:r>
          </a:p>
          <a:p>
            <a:pPr marL="0" indent="0">
              <a:buNone/>
            </a:pPr>
            <a:r>
              <a:rPr lang="el-GR" dirty="0"/>
              <a:t>(λ.χ. Αριστοτέλης)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 err="1"/>
              <a:t>Δεοντοκρατική</a:t>
            </a:r>
            <a:r>
              <a:rPr lang="el-GR" dirty="0"/>
              <a:t> Ηθική </a:t>
            </a:r>
          </a:p>
          <a:p>
            <a:pPr marL="0" indent="0">
              <a:buNone/>
            </a:pPr>
            <a:r>
              <a:rPr lang="el-GR" dirty="0"/>
              <a:t>(λ.χ. </a:t>
            </a:r>
            <a:r>
              <a:rPr lang="el-GR" dirty="0" err="1"/>
              <a:t>Ιμμάνουελ</a:t>
            </a:r>
            <a:r>
              <a:rPr lang="el-GR" dirty="0"/>
              <a:t> </a:t>
            </a:r>
            <a:r>
              <a:rPr lang="el-GR" dirty="0" err="1"/>
              <a:t>Καντ</a:t>
            </a:r>
            <a:r>
              <a:rPr lang="el-GR" dirty="0"/>
              <a:t>)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 err="1"/>
              <a:t>Συνεπειοκρατική</a:t>
            </a:r>
            <a:r>
              <a:rPr lang="el-GR" dirty="0"/>
              <a:t> Ηθική και δη ωφελιμιστική </a:t>
            </a:r>
          </a:p>
          <a:p>
            <a:pPr marL="0" indent="0">
              <a:buNone/>
            </a:pPr>
            <a:r>
              <a:rPr lang="el-GR" dirty="0"/>
              <a:t>(λ.χ. </a:t>
            </a:r>
            <a:r>
              <a:rPr lang="el-GR" dirty="0" err="1"/>
              <a:t>Τζέρεμι</a:t>
            </a:r>
            <a:r>
              <a:rPr lang="el-GR" dirty="0"/>
              <a:t> </a:t>
            </a:r>
            <a:r>
              <a:rPr lang="el-GR" dirty="0" err="1"/>
              <a:t>Μπένθαμ</a:t>
            </a:r>
            <a:r>
              <a:rPr lang="el-GR" dirty="0"/>
              <a:t> και Τζον Στιούαρτ </a:t>
            </a:r>
            <a:r>
              <a:rPr lang="el-GR" dirty="0" err="1"/>
              <a:t>Μιλ</a:t>
            </a:r>
            <a:r>
              <a:rPr lang="el-GR" dirty="0"/>
              <a:t>,</a:t>
            </a:r>
            <a:r>
              <a:rPr lang="en-US" dirty="0"/>
              <a:t> </a:t>
            </a:r>
            <a:r>
              <a:rPr lang="el-GR" dirty="0"/>
              <a:t>σε αναλογία με αντεπιχείρημα από Ρόμπερτ </a:t>
            </a:r>
            <a:r>
              <a:rPr lang="el-GR" dirty="0" err="1"/>
              <a:t>Νόζικ</a:t>
            </a:r>
            <a:r>
              <a:rPr lang="el-GR" dirty="0"/>
              <a:t>)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3E5F3648-E2EA-148F-EB4F-88302BD7F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7406" y="6119211"/>
            <a:ext cx="4264594" cy="73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997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C6294-F4BB-2A30-15CE-8B0DBF897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786336" cy="1325563"/>
          </a:xfrm>
        </p:spPr>
        <p:txBody>
          <a:bodyPr>
            <a:normAutofit fontScale="90000"/>
          </a:bodyPr>
          <a:lstStyle/>
          <a:p>
            <a:r>
              <a:rPr lang="el-GR" dirty="0"/>
              <a:t>Από την ηθική των μηχανών στην ηθική της Τεχνητής Νοημοσύνης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FB942-4D9C-766A-9E80-259D9E24C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097621" cy="485727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l-GR" dirty="0"/>
          </a:p>
          <a:p>
            <a:r>
              <a:rPr lang="el-GR" dirty="0"/>
              <a:t>Η μηχανική και η </a:t>
            </a:r>
            <a:r>
              <a:rPr lang="el-GR" dirty="0" err="1"/>
              <a:t>ρομποηθική</a:t>
            </a:r>
            <a:r>
              <a:rPr lang="el-GR" dirty="0"/>
              <a:t> εκτείνονται από την ανάπτυξη αυτόνομων οχημάτων με ηθική ανταπόκριση έως τον σχεδιασμό ηθικών κωδίκων για ηθικούς αυτόνομους δρώντες.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Ο </a:t>
            </a:r>
            <a:r>
              <a:rPr lang="en-GB" dirty="0"/>
              <a:t>Isaac Asimov (1942) </a:t>
            </a:r>
            <a:r>
              <a:rPr lang="el-GR" dirty="0"/>
              <a:t>πρότεινε τους περίφημους «τρεις νόμους της ρομποτικής» που θα καθοδηγούσαν την ηθική δράση των μηχανών:</a:t>
            </a:r>
          </a:p>
          <a:p>
            <a:endParaRPr lang="el-GR" dirty="0"/>
          </a:p>
          <a:p>
            <a:pPr marL="1028700" lvl="1" indent="-571500">
              <a:buFont typeface="+mj-lt"/>
              <a:buAutoNum type="romanLcPeriod"/>
            </a:pPr>
            <a:r>
              <a:rPr lang="el-GR" dirty="0"/>
              <a:t>Ένα ρομπότ δεν μπορεί να τραυματίσει έναν άνθρωπο ή, μέσω της αδράνειας, να επιτρέψει σε έναν άνθρωπο να υποστεί βλάβη.</a:t>
            </a:r>
          </a:p>
          <a:p>
            <a:pPr marL="1028700" lvl="1" indent="-571500">
              <a:buFont typeface="+mj-lt"/>
              <a:buAutoNum type="romanLcPeriod"/>
            </a:pPr>
            <a:endParaRPr lang="el-GR" dirty="0"/>
          </a:p>
          <a:p>
            <a:pPr marL="1028700" lvl="1" indent="-571500">
              <a:buFont typeface="+mj-lt"/>
              <a:buAutoNum type="romanLcPeriod"/>
            </a:pPr>
            <a:r>
              <a:rPr lang="el-GR" dirty="0"/>
              <a:t>Ένα ρομπότ πρέπει να υπακούει στις εντολές που του δίνει ο άνθρωπος, εκτός αν οι εντολές αυτές έρχονται σε σύγκρουση με τον Πρώτο Νόμο.</a:t>
            </a:r>
          </a:p>
          <a:p>
            <a:pPr marL="1028700" lvl="1" indent="-571500">
              <a:buFont typeface="+mj-lt"/>
              <a:buAutoNum type="romanLcPeriod"/>
            </a:pPr>
            <a:endParaRPr lang="el-GR" dirty="0"/>
          </a:p>
          <a:p>
            <a:pPr marL="1028700" lvl="1" indent="-571500">
              <a:buFont typeface="+mj-lt"/>
              <a:buAutoNum type="romanLcPeriod"/>
            </a:pPr>
            <a:r>
              <a:rPr lang="el-GR" dirty="0"/>
              <a:t>Ένα ρομπότ πρέπει να προστατεύει την ύπαρξή του, εφόσον η προστασία αυτή δεν έρχεται σε σύγκρουση με τον Πρώτο ή/και τον Δεύτερο Νόμο.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A0626001-F700-5EA3-FA62-AE740ADD3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967" y="6088125"/>
            <a:ext cx="4444033" cy="76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917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8DE55-D372-B4E6-9610-D09BA2C0E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Ενδογενείς &amp; εξωγενείς αξίες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CB3D3-0A64-DBC2-DC79-BA803F90D6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Εξωγενή ή </a:t>
            </a:r>
            <a:r>
              <a:rPr lang="el-GR" dirty="0" err="1"/>
              <a:t>εργαλειακή</a:t>
            </a:r>
            <a:r>
              <a:rPr lang="el-GR" dirty="0"/>
              <a:t> αξία [τα χρήματα, ακόμα και ετυμολογικά, έχουν αξία μόνο επειδή μπορεί κανείς να τα χρησιμοποιήσει για άλλα πράγματα].</a:t>
            </a:r>
          </a:p>
          <a:p>
            <a:endParaRPr lang="el-GR" dirty="0"/>
          </a:p>
          <a:p>
            <a:r>
              <a:rPr lang="el-GR" dirty="0"/>
              <a:t>Εγγενής ή ενδογενής αξία [«μεγάλες ηθικές αξίες» </a:t>
            </a:r>
            <a:r>
              <a:rPr lang="en-US" dirty="0"/>
              <a:t>—</a:t>
            </a:r>
            <a:r>
              <a:rPr lang="el-GR" dirty="0"/>
              <a:t> η ελευθερία, η αυθεντικότητα, η ευδαιμονία, η δικαιοσύνη]. Αυτές οι έννοιες ως έχουν είναι καλές αυτές </a:t>
            </a:r>
            <a:r>
              <a:rPr lang="el-GR" dirty="0" err="1"/>
              <a:t>καθεαυτές</a:t>
            </a:r>
            <a:r>
              <a:rPr lang="el-GR" dirty="0"/>
              <a:t>. Επίσης, για ορισμένους στοχαστές εξηγούν και την «καλοσύνη που βρίσκεται σε όλα τα υπόλοιπα πράγματα» (βλ. Αριστοτέλης, </a:t>
            </a:r>
            <a:r>
              <a:rPr lang="el-GR" i="1" dirty="0"/>
              <a:t>Ηθικά </a:t>
            </a:r>
            <a:r>
              <a:rPr lang="el-GR" i="1" dirty="0" err="1"/>
              <a:t>Νικομ</a:t>
            </a:r>
            <a:r>
              <a:rPr lang="en-US" i="1" dirty="0" err="1"/>
              <a:t>ά</a:t>
            </a:r>
            <a:r>
              <a:rPr lang="el-GR" i="1" dirty="0" err="1"/>
              <a:t>χεια</a:t>
            </a:r>
            <a:r>
              <a:rPr lang="el-GR" dirty="0"/>
              <a:t>, 1094</a:t>
            </a:r>
            <a:r>
              <a:rPr lang="en-GB" dirty="0"/>
              <a:t>a).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Διαχωρισμός ανάμεσα στην περιγραφική</a:t>
            </a:r>
            <a:r>
              <a:rPr lang="en-US" dirty="0"/>
              <a:t> (</a:t>
            </a:r>
            <a:r>
              <a:rPr lang="el-GR" dirty="0"/>
              <a:t>είναι) και στην κανονιστική (πρέπει) διάσταση </a:t>
            </a:r>
            <a:r>
              <a:rPr lang="en-US" dirty="0"/>
              <a:t>—</a:t>
            </a:r>
            <a:r>
              <a:rPr lang="el-GR" dirty="0"/>
              <a:t> μπορεί να υπάρξει αλγοριθμικό μηχάνημα ΤΝ ως ηθικός αυτόνομος δρώντας; Παράδειγμα η «γκιλοτίνα» του Ντέιβιντ Χιουμ (</a:t>
            </a:r>
            <a:r>
              <a:rPr lang="en-US" dirty="0"/>
              <a:t>1739</a:t>
            </a:r>
            <a:r>
              <a:rPr lang="el-GR" dirty="0"/>
              <a:t>)</a:t>
            </a:r>
            <a:r>
              <a:rPr lang="en-US" dirty="0"/>
              <a:t>, </a:t>
            </a:r>
            <a:r>
              <a:rPr lang="el-GR" dirty="0"/>
              <a:t>δεν μπορούν να απορρέουν αξίες από γεγονότα, χωρίς συναισθηματικές, γνωστικές και φαντασιακές λειτουργίες.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3726B7EE-6EDB-8091-6BBC-2A03310E1C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8951" y="6127945"/>
            <a:ext cx="4213049" cy="72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894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2439</TotalTime>
  <Words>369</Words>
  <Application>Microsoft Office PowerPoint</Application>
  <PresentationFormat>Ευρεία οθόνη</PresentationFormat>
  <Paragraphs>33</Paragraphs>
  <Slides>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 Ηθική &amp; Πολιτική  της Τεχνητής Νοημοσύνης  1.2</vt:lpstr>
      <vt:lpstr>Ηθική: Ορισμοί &amp; κατηγοριοποιήσεις ΙΙ</vt:lpstr>
      <vt:lpstr>Από την ηθική των μηχανών στην ηθική της Τεχνητής Νοημοσύνης</vt:lpstr>
      <vt:lpstr>Ενδογενείς &amp; εξωγενείς αξίες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valia aggelaki</cp:lastModifiedBy>
  <cp:revision>12</cp:revision>
  <dcterms:created xsi:type="dcterms:W3CDTF">2024-10-29T18:00:28Z</dcterms:created>
  <dcterms:modified xsi:type="dcterms:W3CDTF">2025-03-04T09:21:23Z</dcterms:modified>
</cp:coreProperties>
</file>