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33"/>
    <p:restoredTop sz="96405"/>
  </p:normalViewPr>
  <p:slideViewPr>
    <p:cSldViewPr snapToGrid="0">
      <p:cViewPr varScale="1">
        <p:scale>
          <a:sx n="94" d="100"/>
          <a:sy n="94" d="100"/>
        </p:scale>
        <p:origin x="9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7790B-630C-50FD-D73F-530527BC0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3938BD-6257-CD04-9117-5C7273FD5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DA48A-20EA-879E-C359-EAA089225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3F904-5B5D-646A-C401-88327CCB2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AB97F6-6876-5220-A9FF-398AF46D8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30086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2D482-DFCB-A1C6-2B64-B78D89742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D3B671-8436-E630-D17B-935C58253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BB3B22-6614-2857-83F2-D5714A252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630D7-41FE-6185-61E7-FEB5161D4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657D5-57A0-D977-ADF3-BF498C0A7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51683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EB4120-42B7-F3A3-D8E5-E302D27BD7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8F31F1-7981-824D-C95E-13CBDAD531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ACDA6-770B-7BB4-1F01-D7E23C87D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37186-4D72-A18E-853B-47BEE3583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B1F69-52C8-D729-4D2C-1C7734E12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81369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DA449-82E7-3752-E30C-8F641B938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801AA1-4D35-7F22-21E2-26C56AAEB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1F7384-3983-230D-C16C-0D2C725A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AB6D0F-F32E-6ABF-9EFE-786BAAA5A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7DC33-73D0-E6D8-28C7-75F4C4168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2672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C8745-87C4-1B61-B24F-03661B14F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6BBCF-6DFA-AACB-F5EA-A1BAC60A63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4AD96-C9C5-57A4-1BAD-8FCBA8289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224BB-40F4-71DB-51AB-BF253CF64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8022-2075-060B-7424-5CD79E517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212568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9044F-32C2-6D5E-5F17-9B9B4158E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C6C674-4B4E-A324-459B-60E787C6CE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F7D299-6FFB-26BA-35DA-571F1BAD2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2297F5-F367-020E-43CA-954DF3210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8E6A3-D4E0-5E45-214C-BE293D8BB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0C23BD-D464-DD67-F910-4D5ACC263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59416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FD61-BF83-F5B0-DCEE-CF741D29A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82DE20-F26A-8AC8-90DB-FACF421BE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F3E731-D0BC-BA11-65B5-52DFA938B7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72629F-01BA-B2C8-4A1C-8A8938C89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DD8A52-EA7C-6025-E22A-06349F4854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379118-EA50-9EAB-5CC5-8067CB4C6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EE7EB3-6E15-F3B7-526F-47AF16AB5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3CDED8-C101-B457-F3D2-01947082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03092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1E890-0040-388A-942A-8347977F1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07E02-9C52-55F0-25CF-85B133562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7CF865-B256-7326-9043-BD8EFF46B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F6C984-09BF-1212-930D-855FD764E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6152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FC7F32-2412-E4B2-90E9-3998F3003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3D0EDF-D265-B622-36EE-FE1B92B0C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F4F92-AF8D-C526-590B-06EB40DC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5795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1C3BE-561B-9A12-195F-EAB03FD1F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58C8C-8678-757D-A681-9CDED9F75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804F8F-B906-92D8-015F-F7D06F1C6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C9BD17-ECE0-0232-7FFA-CE7F3638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E2FAB-DFC2-81C7-892C-356503912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FD2B11-67AC-6230-F8E6-28A096C24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304970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2E94A-5C55-7555-5463-CD58C3105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D57E9E-C432-6373-D80B-5D1A8AC251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087A94-44DC-D17D-CAC2-A1AE0BA09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DF912-CC4C-3069-8527-789BC11F6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D6FB7E-5D19-01E2-D75B-2524B8F8F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1F0402-07BD-847E-5220-DD95FDB7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14793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590E73-E415-80AD-8DDB-3035603E5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971E94-4BB7-1517-7F0E-0335C4CBD5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805CA-2301-FA52-1DDE-BE44D194C6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5F039-4844-AA49-B3F5-BE065E94A937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6E1A6D-F497-93B1-8928-AD0B00CEB5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29B8B1-73B9-E162-790D-6C62F77579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C90CE-C1ED-3447-960C-52619768D4E4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3609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5794-8948-DC42-F48C-2DC709D9E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1972" y="369870"/>
            <a:ext cx="9144000" cy="2592405"/>
          </a:xfrm>
        </p:spPr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Ηθική &amp; Πολιτική </a:t>
            </a:r>
            <a:br>
              <a:rPr lang="el-GR" dirty="0"/>
            </a:br>
            <a:r>
              <a:rPr lang="el-GR" dirty="0"/>
              <a:t>της Τεχνητής Νοημοσύνης </a:t>
            </a:r>
            <a:br>
              <a:rPr lang="el-GR" dirty="0"/>
            </a:br>
            <a:r>
              <a:rPr lang="el-GR" dirty="0"/>
              <a:t>3.1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A35C5-8FE2-6D65-5940-CCF29DC40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2125724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 ΠΡΟΓΡΑΜΜΑ «ΤΑΛΩΣ»</a:t>
            </a:r>
          </a:p>
          <a:p>
            <a:r>
              <a:rPr lang="en-GB" b="1" dirty="0">
                <a:hlinkClick r:id="rId2"/>
              </a:rPr>
              <a:t>https://talos-ai4ssh.uoc.gr/</a:t>
            </a:r>
            <a:endParaRPr lang="el-GR" b="1" dirty="0"/>
          </a:p>
          <a:p>
            <a:endParaRPr lang="el-GR" b="1" dirty="0"/>
          </a:p>
          <a:p>
            <a:r>
              <a:rPr lang="el-GR" dirty="0"/>
              <a:t>Δρ. Νίκος </a:t>
            </a:r>
            <a:r>
              <a:rPr lang="el-GR" dirty="0" err="1"/>
              <a:t>Ερηνάκης</a:t>
            </a:r>
            <a:r>
              <a:rPr lang="el-GR" dirty="0"/>
              <a:t> </a:t>
            </a:r>
          </a:p>
          <a:p>
            <a:r>
              <a:rPr lang="el-GR" dirty="0"/>
              <a:t>Επίκουρος Καθηγητής Κοινωνικής &amp; Πολιτικής Φιλοσοφίας και Φιλοσοφίας του Πολιτισμού </a:t>
            </a:r>
          </a:p>
          <a:p>
            <a:r>
              <a:rPr lang="el-GR" dirty="0"/>
              <a:t>Πανεπιστήμιο Κρήτης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D35A772E-2DC0-B164-B6D8-C064783C2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1929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86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92794-5A5F-7B32-9D41-5497DA0AC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Κοινωνία &amp; ΤΝ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2A5FA-5FEC-A069-C571-2642F04D06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5799"/>
            <a:ext cx="5257800" cy="6581275"/>
          </a:xfrm>
        </p:spPr>
        <p:txBody>
          <a:bodyPr>
            <a:normAutofit fontScale="55000" lnSpcReduction="20000"/>
          </a:bodyPr>
          <a:lstStyle/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Καθώς η τεχνητή νοημοσύνη (ΤΝ) αποκτά ολοένα και μεγαλύτερη σημασία για την κοινωνία, καθίσταται επιτακτική η ανάγκη για ηθικά όρια όσον αφορά στη δημιουργία και στην εφαρμογή νέων εργαλείων ΤΝ. 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Η ηθική της τεχνητής νοημοσύνης είναι το σύνολο των κατευθυντήριων αρχών που χρησιμοποιούν οι ενδιαφερόμενοι (από μηχανικούς έως κυβερνητικούς αξιωματούχους) για να διασφαλίσουν ότι η τεχνολογία ΤΝ αναπτύσσεται και χρησιμοποιείται με ηθική υπευθυνότητα. Αυτό σημαίνει ότι η προσέγγιση της τεχνητής νοημοσύνης πρέπει να είναι ολιστικά ασφαλής, δηλαδή ανθρωπιστική και φιλική προς το περιβάλλον. </a:t>
            </a:r>
            <a:endParaRPr lang="en-GR" dirty="0"/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Ωστόσο, δεν υπάρχει επί του παρόντος ένα ευρείας κλίμακας διοικητικό όργανο εν </a:t>
            </a:r>
            <a:r>
              <a:rPr lang="el-GR" dirty="0" err="1"/>
              <a:t>είδει</a:t>
            </a:r>
            <a:r>
              <a:rPr lang="el-GR" dirty="0"/>
              <a:t> διεθνούς θεσμού που να συντάσσει και να επιβάλλει αυτούς τους κανόνες.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Πολλές εταιρείες τεχνολογίας έχουν υιοθετήσει τη δική τους εκδοχή της ηθικής ή έναν κώδικα δεοντολογίας της ΤΝ. Αναγκαίο, αλλά</a:t>
            </a:r>
            <a:r>
              <a:rPr lang="en-US" dirty="0"/>
              <a:t> </a:t>
            </a:r>
            <a:r>
              <a:rPr lang="el-GR" dirty="0"/>
              <a:t>και επαρκές; 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6E98D52-4575-6CF6-8F7E-C81FC4A22A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4035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26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4389F-744A-474A-0E45-20888F3C6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295147" cy="1325563"/>
          </a:xfrm>
        </p:spPr>
        <p:txBody>
          <a:bodyPr>
            <a:normAutofit fontScale="90000"/>
          </a:bodyPr>
          <a:lstStyle/>
          <a:p>
            <a:r>
              <a:rPr lang="el-GR" dirty="0"/>
              <a:t>Κώδικες Δεοντολογίας σε Δημόσιους &amp; Ιδιωτικούς Φορείς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CE7C8-57B9-343E-5EEC-D5BB4E59B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801853" cy="4351338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Οι κώδικες δεοντολογίας και τα ρυθμιστικά πλαίσια στις εταιρείες, και εν γένει σε πρόσωπα και συλλογικά υποκείμενα, υπό την επιτήρηση των θεσμών και του κράτους </a:t>
            </a:r>
            <a:r>
              <a:rPr lang="el-GR"/>
              <a:t>είναι βασικοί </a:t>
            </a:r>
            <a:r>
              <a:rPr lang="el-GR" dirty="0"/>
              <a:t>τρόποι με τους οποίους μπορεί να εφαρμοστεί η ηθική της ΤΝ. 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Ένας ισχυρός κώδικας δεοντολογίας της ΤΝ οφείλει να περιλαμβάνει:</a:t>
            </a:r>
          </a:p>
          <a:p>
            <a:endParaRPr lang="el-GR" dirty="0"/>
          </a:p>
          <a:p>
            <a:pPr marL="1028700" lvl="1" indent="-571500">
              <a:buFont typeface="+mj-lt"/>
              <a:buAutoNum type="romanLcPeriod"/>
            </a:pPr>
            <a:r>
              <a:rPr lang="el-GR" dirty="0"/>
              <a:t>την αποφυγή προκαταλήψεων 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l-GR" dirty="0"/>
              <a:t>την άμβλυνση ανισοτήτων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l-GR" dirty="0"/>
              <a:t>τη διασφάλιση προσωπικών ελευθεριών και της </a:t>
            </a:r>
            <a:r>
              <a:rPr lang="el-GR" dirty="0" err="1"/>
              <a:t>ιδιωτικότητας</a:t>
            </a:r>
            <a:r>
              <a:rPr lang="el-GR" dirty="0"/>
              <a:t> των χρηστών και των δεδομένων τους 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l-GR" dirty="0"/>
              <a:t>τον μετριασμό των περιβαλλοντικών κινδύνων</a:t>
            </a:r>
          </a:p>
          <a:p>
            <a:endParaRPr lang="el-GR" dirty="0"/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5996D1E-574B-547C-7429-E9814BF6C7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558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740C0-6487-40FC-DE2D-CBDCEB7AA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815263" cy="1325563"/>
          </a:xfrm>
        </p:spPr>
        <p:txBody>
          <a:bodyPr>
            <a:normAutofit fontScale="90000"/>
          </a:bodyPr>
          <a:lstStyle/>
          <a:p>
            <a:r>
              <a:rPr lang="el-GR" dirty="0"/>
              <a:t>Σε ποιο στάδιο βρισκόμαστε και σε ποιο θέλουμε να οδηγηθούμε;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AC487-73F4-0F63-4267-EF3D9C57F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31042" cy="4351338"/>
          </a:xfrm>
        </p:spPr>
        <p:txBody>
          <a:bodyPr>
            <a:normAutofit fontScale="70000" lnSpcReduction="20000"/>
          </a:bodyPr>
          <a:lstStyle/>
          <a:p>
            <a:endParaRPr lang="el-GR" dirty="0"/>
          </a:p>
          <a:p>
            <a:r>
              <a:rPr lang="el-GR" dirty="0"/>
              <a:t>Γενικότερα, η συζήτηση γύρω από την κανονιστική πλαισίωση και οριοθέτηση της ΤΝ έχει προχωρήσει από το να επικεντρώνεται στην ακαδημαϊκή έρευνα και σε μη κερδοσκοπικούς οργανισμούς. </a:t>
            </a:r>
          </a:p>
          <a:p>
            <a:r>
              <a:rPr lang="el-GR" dirty="0"/>
              <a:t>Σήμερα, μεγάλες εταιρείες τεχνολογίας, όπως η </a:t>
            </a:r>
            <a:r>
              <a:rPr lang="en-US" dirty="0" err="1"/>
              <a:t>OpenAI</a:t>
            </a:r>
            <a:r>
              <a:rPr lang="en-US" dirty="0"/>
              <a:t>,</a:t>
            </a:r>
            <a:r>
              <a:rPr lang="el-GR" dirty="0"/>
              <a:t> η </a:t>
            </a:r>
            <a:r>
              <a:rPr lang="en-US" dirty="0" err="1"/>
              <a:t>xAI</a:t>
            </a:r>
            <a:r>
              <a:rPr lang="en-US" dirty="0"/>
              <a:t>, </a:t>
            </a:r>
            <a:r>
              <a:rPr lang="el-GR" dirty="0"/>
              <a:t>η </a:t>
            </a:r>
            <a:r>
              <a:rPr lang="en-GB" dirty="0"/>
              <a:t>Google</a:t>
            </a:r>
            <a:r>
              <a:rPr lang="el-GR" dirty="0"/>
              <a:t>, η </a:t>
            </a:r>
            <a:r>
              <a:rPr lang="en-GB" dirty="0"/>
              <a:t>Meta </a:t>
            </a:r>
            <a:r>
              <a:rPr lang="el-GR" dirty="0"/>
              <a:t>και</a:t>
            </a:r>
            <a:r>
              <a:rPr lang="en-GB" dirty="0"/>
              <a:t> </a:t>
            </a:r>
            <a:r>
              <a:rPr lang="el-GR" dirty="0"/>
              <a:t>η ΙΒΜ</a:t>
            </a:r>
            <a:r>
              <a:rPr lang="en-US" dirty="0"/>
              <a:t>, </a:t>
            </a:r>
            <a:r>
              <a:rPr lang="el-GR" dirty="0"/>
              <a:t>έχουν συγκροτήσει ειδικές επιτροπές για την αντιμετώπιση ηθικών ζητημάτων που προκύπτουν από τη συλλογή τεράστιων ποσοτήτων δεδομένων. </a:t>
            </a:r>
          </a:p>
          <a:p>
            <a:r>
              <a:rPr lang="el-GR" dirty="0"/>
              <a:t>Ταυτόχρονα, υπερεθνικοί και εθνικοί θεσμοί έχουν αρχίσει να σχεδιάζουν κανονισμούς και πολιτικές δεοντολογίας με βάση την ακαδημαϊκή έρευνα. </a:t>
            </a:r>
          </a:p>
          <a:p>
            <a:r>
              <a:rPr lang="el-GR" dirty="0"/>
              <a:t>Τα παραπάνω είναι αναγκαία, αλλά είναι και επαρκή; Η κοινωνικοπολιτική πραγματικότητά μας αποδεικνύει πως οφείλουμε να μεριμνήσουμε για πολλά ακόμα βήματα.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9385E74-4B35-AFCD-EB66-A8EBA2A84F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369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389</Words>
  <Application>Microsoft Office PowerPoint</Application>
  <PresentationFormat>Ευρεία οθόνη</PresentationFormat>
  <Paragraphs>34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Ηθική &amp; Πολιτική  της Τεχνητής Νοημοσύνης  3.1</vt:lpstr>
      <vt:lpstr>Κοινωνία &amp; ΤΝ</vt:lpstr>
      <vt:lpstr>Κώδικες Δεοντολογίας σε Δημόσιους &amp; Ιδιωτικούς Φορείς</vt:lpstr>
      <vt:lpstr>Σε ποιο στάδιο βρισκόμαστε και σε ποιο θέλουμε να οδηγηθούμε;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Τεχνητή Νοημοσύνη  &amp;  Ηθική 3.1</dc:title>
  <dc:creator>Microsoft Office User</dc:creator>
  <cp:lastModifiedBy>valia aggelaki</cp:lastModifiedBy>
  <cp:revision>7</cp:revision>
  <dcterms:created xsi:type="dcterms:W3CDTF">2024-11-07T16:32:12Z</dcterms:created>
  <dcterms:modified xsi:type="dcterms:W3CDTF">2025-03-04T10:39:51Z</dcterms:modified>
</cp:coreProperties>
</file>