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6" r:id="rId4"/>
    <p:sldId id="267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E5A996-8CBA-40D7-90F0-EC1C14487885}" v="9" dt="2025-03-04T09:16:44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94" d="100"/>
          <a:sy n="94" d="100"/>
        </p:scale>
        <p:origin x="22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ia aggelaki" userId="bf6e5e44c7498c98" providerId="LiveId" clId="{4DE5A996-8CBA-40D7-90F0-EC1C14487885}"/>
    <pc:docChg chg="custSel modSld">
      <pc:chgData name="valia aggelaki" userId="bf6e5e44c7498c98" providerId="LiveId" clId="{4DE5A996-8CBA-40D7-90F0-EC1C14487885}" dt="2025-03-04T09:16:50.553" v="59" actId="478"/>
      <pc:docMkLst>
        <pc:docMk/>
      </pc:docMkLst>
      <pc:sldChg chg="addSp delSp modSp mod">
        <pc:chgData name="valia aggelaki" userId="bf6e5e44c7498c98" providerId="LiveId" clId="{4DE5A996-8CBA-40D7-90F0-EC1C14487885}" dt="2025-03-04T09:16:50.553" v="59" actId="478"/>
        <pc:sldMkLst>
          <pc:docMk/>
          <pc:sldMk cId="435923275" sldId="256"/>
        </pc:sldMkLst>
        <pc:spChg chg="mod">
          <ac:chgData name="valia aggelaki" userId="bf6e5e44c7498c98" providerId="LiveId" clId="{4DE5A996-8CBA-40D7-90F0-EC1C14487885}" dt="2025-03-04T09:16:36.097" v="52" actId="14100"/>
          <ac:spMkLst>
            <pc:docMk/>
            <pc:sldMk cId="435923275" sldId="256"/>
            <ac:spMk id="2" creationId="{837A5794-8948-DC42-F48C-2DC709D9E0FD}"/>
          </ac:spMkLst>
        </pc:spChg>
        <pc:spChg chg="mod">
          <ac:chgData name="valia aggelaki" userId="bf6e5e44c7498c98" providerId="LiveId" clId="{4DE5A996-8CBA-40D7-90F0-EC1C14487885}" dt="2025-03-04T09:16:41.817" v="54" actId="1076"/>
          <ac:spMkLst>
            <pc:docMk/>
            <pc:sldMk cId="435923275" sldId="256"/>
            <ac:spMk id="3" creationId="{D70A35C5-8FE2-6D65-5940-CCF29DC4090A}"/>
          </ac:spMkLst>
        </pc:spChg>
        <pc:graphicFrameChg chg="add del mod">
          <ac:chgData name="valia aggelaki" userId="bf6e5e44c7498c98" providerId="LiveId" clId="{4DE5A996-8CBA-40D7-90F0-EC1C14487885}" dt="2025-03-04T09:12:51.673" v="2" actId="478"/>
          <ac:graphicFrameMkLst>
            <pc:docMk/>
            <pc:sldMk cId="435923275" sldId="256"/>
            <ac:graphicFrameMk id="4" creationId="{F77859AD-664C-0905-343F-13FE2309AC78}"/>
          </ac:graphicFrameMkLst>
        </pc:graphicFrameChg>
        <pc:picChg chg="add del mod">
          <ac:chgData name="valia aggelaki" userId="bf6e5e44c7498c98" providerId="LiveId" clId="{4DE5A996-8CBA-40D7-90F0-EC1C14487885}" dt="2025-03-04T09:16:50.017" v="58" actId="478"/>
          <ac:picMkLst>
            <pc:docMk/>
            <pc:sldMk cId="435923275" sldId="256"/>
            <ac:picMk id="6" creationId="{51819AF9-B736-5F5C-8D60-AB78981DB9C2}"/>
          </ac:picMkLst>
        </pc:picChg>
        <pc:picChg chg="add del mod">
          <ac:chgData name="valia aggelaki" userId="bf6e5e44c7498c98" providerId="LiveId" clId="{4DE5A996-8CBA-40D7-90F0-EC1C14487885}" dt="2025-03-04T09:16:49.418" v="57" actId="478"/>
          <ac:picMkLst>
            <pc:docMk/>
            <pc:sldMk cId="435923275" sldId="256"/>
            <ac:picMk id="8" creationId="{E30495A1-C3D0-EB6B-45A9-4D67045DE152}"/>
          </ac:picMkLst>
        </pc:picChg>
        <pc:picChg chg="add del mod">
          <ac:chgData name="valia aggelaki" userId="bf6e5e44c7498c98" providerId="LiveId" clId="{4DE5A996-8CBA-40D7-90F0-EC1C14487885}" dt="2025-03-04T09:16:50.553" v="59" actId="478"/>
          <ac:picMkLst>
            <pc:docMk/>
            <pc:sldMk cId="435923275" sldId="256"/>
            <ac:picMk id="10" creationId="{6538AB81-7882-857D-2C17-0A1EDEC93BEF}"/>
          </ac:picMkLst>
        </pc:picChg>
        <pc:picChg chg="add mod">
          <ac:chgData name="valia aggelaki" userId="bf6e5e44c7498c98" providerId="LiveId" clId="{4DE5A996-8CBA-40D7-90F0-EC1C14487885}" dt="2025-03-04T09:16:48.106" v="56" actId="1076"/>
          <ac:picMkLst>
            <pc:docMk/>
            <pc:sldMk cId="435923275" sldId="256"/>
            <ac:picMk id="11" creationId="{37C4E744-A0EB-84DC-FB88-3501E612DBC1}"/>
          </ac:picMkLst>
        </pc:picChg>
      </pc:sldChg>
      <pc:sldChg chg="addSp modSp mod">
        <pc:chgData name="valia aggelaki" userId="bf6e5e44c7498c98" providerId="LiveId" clId="{4DE5A996-8CBA-40D7-90F0-EC1C14487885}" dt="2025-03-04T09:15:32.930" v="36" actId="1076"/>
        <pc:sldMkLst>
          <pc:docMk/>
          <pc:sldMk cId="1135151146" sldId="257"/>
        </pc:sldMkLst>
        <pc:picChg chg="add mod">
          <ac:chgData name="valia aggelaki" userId="bf6e5e44c7498c98" providerId="LiveId" clId="{4DE5A996-8CBA-40D7-90F0-EC1C14487885}" dt="2025-03-04T09:15:32.930" v="36" actId="1076"/>
          <ac:picMkLst>
            <pc:docMk/>
            <pc:sldMk cId="1135151146" sldId="257"/>
            <ac:picMk id="4" creationId="{5F562B29-D167-45EE-8C83-9DBA3CFCA1B3}"/>
          </ac:picMkLst>
        </pc:picChg>
      </pc:sldChg>
      <pc:sldChg chg="addSp modSp mod">
        <pc:chgData name="valia aggelaki" userId="bf6e5e44c7498c98" providerId="LiveId" clId="{4DE5A996-8CBA-40D7-90F0-EC1C14487885}" dt="2025-03-04T09:15:25.073" v="34" actId="1076"/>
        <pc:sldMkLst>
          <pc:docMk/>
          <pc:sldMk cId="1659470508" sldId="266"/>
        </pc:sldMkLst>
        <pc:picChg chg="add mod">
          <ac:chgData name="valia aggelaki" userId="bf6e5e44c7498c98" providerId="LiveId" clId="{4DE5A996-8CBA-40D7-90F0-EC1C14487885}" dt="2025-03-04T09:15:25.073" v="34" actId="1076"/>
          <ac:picMkLst>
            <pc:docMk/>
            <pc:sldMk cId="1659470508" sldId="266"/>
            <ac:picMk id="4" creationId="{DE69616E-27C5-BF86-84B6-FB68A4E8D1E3}"/>
          </ac:picMkLst>
        </pc:picChg>
      </pc:sldChg>
      <pc:sldChg chg="addSp modSp mod">
        <pc:chgData name="valia aggelaki" userId="bf6e5e44c7498c98" providerId="LiveId" clId="{4DE5A996-8CBA-40D7-90F0-EC1C14487885}" dt="2025-03-04T09:15:57.401" v="46" actId="1076"/>
        <pc:sldMkLst>
          <pc:docMk/>
          <pc:sldMk cId="3427822366" sldId="267"/>
        </pc:sldMkLst>
        <pc:picChg chg="add mod">
          <ac:chgData name="valia aggelaki" userId="bf6e5e44c7498c98" providerId="LiveId" clId="{4DE5A996-8CBA-40D7-90F0-EC1C14487885}" dt="2025-03-04T09:15:57.401" v="46" actId="1076"/>
          <ac:picMkLst>
            <pc:docMk/>
            <pc:sldMk cId="3427822366" sldId="267"/>
            <ac:picMk id="4" creationId="{EE986FC3-813C-E369-6CAF-269DEF026C8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82BA5-CFCB-412C-944C-48262727F48C}" type="datetimeFigureOut">
              <a:rPr lang="el-GR" smtClean="0"/>
              <a:t>4/3/2025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E5C24-B33A-4083-B8BD-F11A8F9877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496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6E9C8-42F8-4098-448F-13B1727E0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AB578E-98E1-F531-819E-09AFC6830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FBCE4-B28F-3016-9E98-B9DC4797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5A555-CC22-3E02-EF0D-C7512506D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F3D3E-F85D-8EC1-499C-85C01AEF7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7910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5111-D81D-606A-28DC-C857F338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D67C2-269C-D42F-2477-45046E7DD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FE51D-E64D-6DAD-A4DD-FCFA6A9C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C7AC4-0074-1CCF-43A5-F828200A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FB4D9-7429-6130-0642-F7CA8455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2944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F99AA5-22E4-2241-DC14-CE2A7499F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1FE23A-64D7-6F92-703F-6AACE5B0A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045BB-B28E-63D5-D109-50C82FF9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5A2BD-5416-425B-0056-27DCAD03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0F5C7-510E-E334-D482-5DDF8586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1795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F197C-9122-6F1E-A4E6-D8EBD0633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266EA-54B2-1596-2610-1F68452D2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FD5FB-5D7E-7633-D38F-663956C89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95624-BA79-BE21-9C76-1F21D655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DC2B7-56F1-8CDA-CCC3-3560F351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5415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ECF63-DFE8-7591-FA1F-B1E782424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51E37-DC0F-9390-9235-9A269DCDC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2E58B-CECD-88DB-E648-04894C61E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75037-B781-7716-7458-718B4001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BE847-6D83-E4D3-B44D-9CFA47813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3020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531DB-FBD0-7463-DBAA-1816900D5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BB713-4668-939C-234A-431ED8546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387E0-22E6-317F-4A77-1651B5BC6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B8182-91B2-AD39-8FF8-442C25FC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775F3-64BC-E853-54BC-F42B89A1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CD69F-5682-17AF-E281-51CEA78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3621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15A92-C16D-98C2-E90C-FCB864F8C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76379-2F61-EEE9-FC75-5B66CFB2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2FEEB-8F4E-994F-09F7-695E3F740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06ACA0-C753-C0CB-ED80-8BA0F4793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2CB3CF-3905-B425-AEE7-2E68ECD3F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9EE3BC-DB69-97EA-AC7F-5FCFA9DE0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69B91-D8E0-1475-D8B0-438FB5AAC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21BCFE-839A-DEFE-AD73-F0486D7D7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6327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FB2FF-5B82-6670-F041-9D7B9BE0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B2DB0-7735-24F2-CDD6-7EAD093E2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1DBA2-5CE5-2465-950B-4463C6AC8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D86B2B-4CAB-BFE0-9FC7-F7E123C71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0354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555E7E-F12E-C666-89FE-B2865F55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AB52F-761B-D74A-C129-61689DCC3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EA141B-074A-FBA0-B0CB-0FB4D7563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4201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EF4B-E5A5-B7BA-B3C4-30A5E4C19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263FD-067D-3B0D-1A24-80F79E57C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EB6A7-8EC7-F951-E202-607BC89D8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33FDF-C4AE-8CCA-F2FE-876F4483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23069-06A0-0AC1-A9B5-ABAADACE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9967AA-6BD6-1F3A-63C9-9CC71C9B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3149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E9230-6026-5193-7464-650AA1530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3FE4C-A869-3B3E-9AED-413DED262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635CC-A1F8-26DB-CA7F-0684D6E32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18978-BB18-06C5-8DC4-9B6E27D4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6EF86-7A82-28DA-BD5B-B044C5974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47E90-E7FA-64F2-D460-70506C26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8776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D955B3-A9E2-CBBD-58C3-F13E8F30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5D802-BACD-173B-4C8D-9B319A97A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A5231-BF7E-B306-64DE-51DF02F420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561BB-0AEB-204E-8007-BEE925CE608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662E9-E731-20B6-A9E0-775D649FF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300D2-B3E4-7321-6541-D44B263B4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1A786-45EC-5A42-B237-C7DCFF21FF7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8193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1"/>
            <a:ext cx="9144000" cy="2932130"/>
          </a:xfrm>
        </p:spPr>
        <p:txBody>
          <a:bodyPr>
            <a:normAutofit/>
          </a:bodyPr>
          <a:lstStyle/>
          <a:p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1.1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4289" y="3651761"/>
            <a:ext cx="9144000" cy="1939369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37C4E744-A0EB-84DC-FB88-3501E612D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206" y="5974003"/>
            <a:ext cx="5102794" cy="88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9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AD51-3379-6154-C7A5-F1C3B6A2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418762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el-GR" dirty="0"/>
              <a:t>Ηθικές προκλήσεις &amp; προβληματισμοί στην Τεχνητή Νοημοσύνη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DA382-E556-B268-21DB-83AAD3C89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0719"/>
            <a:ext cx="5644793" cy="4458984"/>
          </a:xfrm>
        </p:spPr>
        <p:txBody>
          <a:bodyPr>
            <a:normAutofit fontScale="85000" lnSpcReduction="20000"/>
          </a:bodyPr>
          <a:lstStyle/>
          <a:p>
            <a:pPr algn="just"/>
            <a:endParaRPr lang="el-GR" dirty="0"/>
          </a:p>
          <a:p>
            <a:pPr algn="just"/>
            <a:r>
              <a:rPr lang="el-GR" dirty="0"/>
              <a:t>Γιατί μας αφορά άμεσα η ηθική πλαισίωση της τεχνητής νοημοσύνης (ΤΝ);  </a:t>
            </a:r>
          </a:p>
          <a:p>
            <a:pPr algn="just"/>
            <a:endParaRPr lang="en-US" dirty="0"/>
          </a:p>
          <a:p>
            <a:pPr algn="just"/>
            <a:r>
              <a:rPr lang="el-GR" dirty="0"/>
              <a:t>Ποιοι (θα έπρεπε να) είναι οι σκοποί της ΤΝ; </a:t>
            </a:r>
          </a:p>
          <a:p>
            <a:pPr marL="0" indent="0" algn="just">
              <a:buNone/>
            </a:pPr>
            <a:endParaRPr lang="el-GR" dirty="0"/>
          </a:p>
          <a:p>
            <a:pPr algn="just"/>
            <a:r>
              <a:rPr lang="el-GR" dirty="0"/>
              <a:t>Λ.χ. βελτίωση των ανθρώπινων δυνατοτήτων σε προσωπικό επίπεδο ή βελτίωση των κοινωνικοπολιτικών και περιβαλλοντικών συνθηκών συλλογικής διαβίωσης ή</a:t>
            </a:r>
            <a:r>
              <a:rPr lang="en-US" dirty="0"/>
              <a:t>, </a:t>
            </a:r>
            <a:r>
              <a:rPr lang="el-GR" dirty="0"/>
              <a:t>μ</a:t>
            </a:r>
            <a:r>
              <a:rPr lang="en-US" dirty="0" err="1"/>
              <a:t>ή</a:t>
            </a:r>
            <a:r>
              <a:rPr lang="el-GR" dirty="0"/>
              <a:t>πως, αμφότερα παράλληλα; 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F562B29-D167-45EE-8C83-9DBA3CFCA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7683" y="6108865"/>
            <a:ext cx="4324317" cy="74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15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7F44-4B9C-F52C-375B-6A8ADC0C3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Τεχνητή Νοημοσύνη: Ορισμοί &amp; κατηγοριοποιήσεις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458A0-8EA1-39EE-6D02-2BFC9F4B1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88631" cy="4351338"/>
          </a:xfrm>
        </p:spPr>
        <p:txBody>
          <a:bodyPr>
            <a:normAutofit fontScale="62500" lnSpcReduction="20000"/>
          </a:bodyPr>
          <a:lstStyle/>
          <a:p>
            <a:endParaRPr lang="el-GR" dirty="0"/>
          </a:p>
          <a:p>
            <a:r>
              <a:rPr lang="el-GR" dirty="0"/>
              <a:t>Τι ακριβώς όμως ε</a:t>
            </a:r>
            <a:r>
              <a:rPr lang="en-US" dirty="0" err="1"/>
              <a:t>ί</a:t>
            </a:r>
            <a:r>
              <a:rPr lang="el-GR" dirty="0"/>
              <a:t>ναι η Τεχνητή Νοημοσύνη (ΤΝ) και τι (θα) είναι η Τεχνητή Γενική Νοημοσύνη (ΤΓΝ)</a:t>
            </a:r>
            <a:r>
              <a:rPr lang="en-US" dirty="0"/>
              <a:t> </a:t>
            </a:r>
            <a:r>
              <a:rPr lang="el-GR" dirty="0"/>
              <a:t>και η Τεχνητή </a:t>
            </a:r>
            <a:r>
              <a:rPr lang="el-GR" dirty="0" err="1"/>
              <a:t>Υπερνοημοσύνη</a:t>
            </a:r>
            <a:r>
              <a:rPr lang="el-GR" dirty="0"/>
              <a:t> (ΤΥ</a:t>
            </a:r>
            <a:r>
              <a:rPr lang="en-US" dirty="0"/>
              <a:t>N</a:t>
            </a:r>
            <a:r>
              <a:rPr lang="el-GR" dirty="0"/>
              <a:t>); (</a:t>
            </a:r>
            <a:r>
              <a:rPr lang="en-US" dirty="0"/>
              <a:t>Bostrom</a:t>
            </a:r>
            <a:r>
              <a:rPr lang="el-GR" dirty="0"/>
              <a:t>,</a:t>
            </a:r>
            <a:r>
              <a:rPr lang="en-US" dirty="0"/>
              <a:t> 2014</a:t>
            </a:r>
            <a:r>
              <a:rPr lang="el-GR" dirty="0"/>
              <a:t>·</a:t>
            </a:r>
            <a:r>
              <a:rPr lang="en-US" dirty="0"/>
              <a:t> </a:t>
            </a:r>
            <a:r>
              <a:rPr lang="en-US" dirty="0" err="1"/>
              <a:t>Floridi</a:t>
            </a:r>
            <a:r>
              <a:rPr lang="el-GR" dirty="0"/>
              <a:t>,</a:t>
            </a:r>
            <a:r>
              <a:rPr lang="en-US" dirty="0"/>
              <a:t> 2016)</a:t>
            </a:r>
            <a:endParaRPr lang="el-GR" dirty="0"/>
          </a:p>
          <a:p>
            <a:endParaRPr lang="en-US" dirty="0"/>
          </a:p>
          <a:p>
            <a:r>
              <a:rPr lang="el-GR" b="0" i="0" dirty="0">
                <a:solidFill>
                  <a:srgbClr val="202122"/>
                </a:solidFill>
                <a:effectLst/>
              </a:rPr>
              <a:t>«</a:t>
            </a:r>
            <a:r>
              <a:rPr lang="en-US" i="1" dirty="0">
                <a:solidFill>
                  <a:srgbClr val="202122"/>
                </a:solidFill>
              </a:rPr>
              <a:t>E</a:t>
            </a:r>
            <a:r>
              <a:rPr lang="el-GR" b="0" i="1" dirty="0" err="1">
                <a:solidFill>
                  <a:srgbClr val="202122"/>
                </a:solidFill>
                <a:effectLst/>
              </a:rPr>
              <a:t>πιστήμη</a:t>
            </a:r>
            <a:r>
              <a:rPr lang="el-GR" b="0" i="1" dirty="0">
                <a:solidFill>
                  <a:srgbClr val="202122"/>
                </a:solidFill>
                <a:effectLst/>
              </a:rPr>
              <a:t> και μεθοδολογία της δημιουργίας νοημόνων μηχανών</a:t>
            </a:r>
            <a:r>
              <a:rPr lang="el-GR" b="0" i="0" dirty="0">
                <a:solidFill>
                  <a:srgbClr val="202122"/>
                </a:solidFill>
                <a:effectLst/>
              </a:rPr>
              <a:t>»</a:t>
            </a:r>
            <a:r>
              <a:rPr lang="el-GR" dirty="0"/>
              <a:t> (</a:t>
            </a:r>
            <a:r>
              <a:rPr lang="en-US" dirty="0"/>
              <a:t>McCarthy, 1955)</a:t>
            </a:r>
          </a:p>
          <a:p>
            <a:endParaRPr lang="el-GR" dirty="0"/>
          </a:p>
          <a:p>
            <a:r>
              <a:rPr lang="el-GR" dirty="0"/>
              <a:t>Τι είναι η μηχανική μάθηση (</a:t>
            </a:r>
            <a:r>
              <a:rPr lang="en-US" dirty="0"/>
              <a:t>machine learning)</a:t>
            </a:r>
            <a:r>
              <a:rPr lang="el-GR" dirty="0"/>
              <a:t> και</a:t>
            </a:r>
            <a:r>
              <a:rPr lang="en-US" dirty="0"/>
              <a:t> </a:t>
            </a:r>
            <a:r>
              <a:rPr lang="el-GR" dirty="0"/>
              <a:t>τι η βαθιά μάθηση (</a:t>
            </a:r>
            <a:r>
              <a:rPr lang="en-US" dirty="0"/>
              <a:t>deep learning)</a:t>
            </a:r>
            <a:r>
              <a:rPr lang="el-GR" dirty="0"/>
              <a:t>; Πιθανότητες για προοπτικές ουσιώδους μάθησης (</a:t>
            </a:r>
            <a:r>
              <a:rPr lang="en-US" dirty="0"/>
              <a:t>essential learning)</a:t>
            </a:r>
            <a:r>
              <a:rPr lang="el-GR" dirty="0"/>
              <a:t>;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Γιατί όμως εμμένουμε στη δημιουργία μιας ΤΝ κατ’ εικόνα και καθ’ </a:t>
            </a:r>
            <a:r>
              <a:rPr lang="el-GR" dirty="0" err="1"/>
              <a:t>ομοίωσιν</a:t>
            </a:r>
            <a:r>
              <a:rPr lang="el-GR" dirty="0"/>
              <a:t> μας; Θα είναι πράγματι κοινωνικά καρποφόρα ή απλώς μια ναρκισσιστική προβολή;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E69616E-27C5-BF86-84B6-FB68A4E8D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406" y="6119211"/>
            <a:ext cx="4264594" cy="73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7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8DC70-0EBB-867F-5F1B-2BCC55B4D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51634" cy="1325563"/>
          </a:xfrm>
        </p:spPr>
        <p:txBody>
          <a:bodyPr/>
          <a:lstStyle/>
          <a:p>
            <a:r>
              <a:rPr lang="el-GR" dirty="0"/>
              <a:t>Ηθική: Ορισμοί &amp; κατηγοριοποιήσεις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3E83E-8083-F9C2-15A9-BF7BACA9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4115" cy="435133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i="1" dirty="0"/>
              <a:t>μεταηθική</a:t>
            </a:r>
            <a:r>
              <a:rPr lang="el-GR" dirty="0"/>
              <a:t> μελετά το νόημα των ηθικών εννοιών, την ύπαρξη ηθικών οντοτήτων (οντολογία) και τη δυνατότητα ηθικής γνώσης (επιστημολογία).</a:t>
            </a:r>
          </a:p>
          <a:p>
            <a:endParaRPr lang="el-GR" dirty="0"/>
          </a:p>
          <a:p>
            <a:r>
              <a:rPr lang="el-GR" dirty="0"/>
              <a:t>Η </a:t>
            </a:r>
            <a:r>
              <a:rPr lang="el-GR" i="1" dirty="0"/>
              <a:t>κανονιστική ηθική </a:t>
            </a:r>
            <a:r>
              <a:rPr lang="el-GR" dirty="0"/>
              <a:t>ασχολείται με τα πρακτικά μέσα προσδιορισμού μιας ηθικά ορθής προσωπικής ή/και συλλογικής πορείας δράσης.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Η </a:t>
            </a:r>
            <a:r>
              <a:rPr lang="el-GR" i="1" dirty="0"/>
              <a:t>εφαρμοσμένη ηθική </a:t>
            </a:r>
            <a:r>
              <a:rPr lang="el-GR" dirty="0"/>
              <a:t>αφορά στο τι υποχρεούται ή επιτρέπεται να κάνει ένας ηθικός δρώντας (που ορίζεται ως κάποιο</a:t>
            </a:r>
            <a:r>
              <a:rPr lang="en-US" dirty="0"/>
              <a:t> </a:t>
            </a:r>
            <a:r>
              <a:rPr lang="el-GR" dirty="0"/>
              <a:t>πρόσωπο που μπορεί να κρίνει τι είναι σωστό και τι λάθος και να λογοδοτεί) σε μια συγκεκριμένη συνθήκη ή σε έναν συγκεκριμένο πεδίο δράσης.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E986FC3-813C-E369-6CAF-269DEF026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6923" y="6155507"/>
            <a:ext cx="4055077" cy="70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822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2557</TotalTime>
  <Words>312</Words>
  <Application>Microsoft Office PowerPoint</Application>
  <PresentationFormat>Ευρεία οθόνη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Ηθική &amp; Πολιτική  της Τεχνητής Νοημοσύνης  1.1</vt:lpstr>
      <vt:lpstr>Ηθικές προκλήσεις &amp; προβληματισμοί στην Τεχνητή Νοημοσύνη</vt:lpstr>
      <vt:lpstr>Τεχνητή Νοημοσύνη: Ορισμοί &amp; κατηγοριοποιήσεις</vt:lpstr>
      <vt:lpstr>Ηθική: Ορισμοί &amp; κατηγοριοποιήσεις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Τεχνητή Νοημοσύνη  &amp;  Ηθική</dc:title>
  <dc:creator>Microsoft Office User</dc:creator>
  <cp:lastModifiedBy>valia aggelaki</cp:lastModifiedBy>
  <cp:revision>19</cp:revision>
  <dcterms:created xsi:type="dcterms:W3CDTF">2024-10-29T17:45:44Z</dcterms:created>
  <dcterms:modified xsi:type="dcterms:W3CDTF">2025-03-04T09:16:53Z</dcterms:modified>
</cp:coreProperties>
</file>