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8" r:id="rId4"/>
    <p:sldId id="271"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100" d="100"/>
          <a:sy n="100" d="100"/>
        </p:scale>
        <p:origin x="87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08FF9-13CB-E954-893A-3FB8D72C98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F4DEA131-E315-0132-2FD9-1BF3E7860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3316ACC8-E772-C1BA-593A-6CF1BEB2D296}"/>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74173342-F007-600B-3D3A-08F4F203EAF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2ADE710-0810-C0E0-C171-CAE8642436D3}"/>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35240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D838-CA91-BBA2-ECEB-A6D23AEC8A9F}"/>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EDFD017-FE6E-E932-F2EC-632B6F8C142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705F1FF-369F-993B-480B-FE21E04FE7C3}"/>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F5D7983A-6565-0E26-94FC-274208A16E18}"/>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969C741-9E83-85FD-C748-D806F4D5569A}"/>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3692776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35A522-D32F-C490-D4A4-182E2648E17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06E387FD-F4F6-96B7-09D0-2BA679A527F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D1296435-5D34-9202-CC3A-6869831DC8FB}"/>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ACD3357D-28A6-91EE-6878-AE294FF370B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A288E53-48C1-5FF0-383D-83C3C3885261}"/>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2788198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A630C-A49B-969F-9D25-AA3FE0D9BA3B}"/>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4FCD4B3-7DCD-8296-6783-B6157ED3CB0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9B8DB08-21DD-BD9E-EE75-10A6E429D665}"/>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9BF92F29-FDDE-B9C5-2478-CCD9DB2C2834}"/>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CE745EC-733A-4158-2866-FB835F0318E6}"/>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4044209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62684-96A0-6A77-085D-0EE667EDA9E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CE609208-6EC4-6568-CB95-8364C0F5C9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2513730-18E2-D76D-6031-0CC1B4CD70D5}"/>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34462842-2917-F8C4-70C7-CD31B924E11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F28A6F3-E7C8-B6CD-714C-0FBD86BA1372}"/>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3726477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3AA51-37FA-0C40-FEDE-A2C15DF501DF}"/>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16604AE-7C63-3DF1-934E-B0F61393461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A36089E1-05E5-38F2-A814-D5BB29B0010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BC0D95BC-FF79-5503-B3BF-A038AFD250EE}"/>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6" name="Footer Placeholder 5">
            <a:extLst>
              <a:ext uri="{FF2B5EF4-FFF2-40B4-BE49-F238E27FC236}">
                <a16:creationId xmlns:a16="http://schemas.microsoft.com/office/drawing/2014/main" id="{E63FAB4F-62EB-2988-6A88-14CA686CF0E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A084694-4DF0-0F74-AA22-78111B0B55E3}"/>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68808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47AAC-903F-3174-2ACE-FE5048DE6F37}"/>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1BEB6727-0892-91D2-0CB2-89E69F21BD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02892C-EE83-C42D-43EF-B1B2499C7A8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B0310A1D-B40F-022F-A2CB-669899825D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32C2742-F0BE-686E-C345-3919C6A4708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47D53510-1D5D-5183-DAC8-D99BCD2B126E}"/>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8" name="Footer Placeholder 7">
            <a:extLst>
              <a:ext uri="{FF2B5EF4-FFF2-40B4-BE49-F238E27FC236}">
                <a16:creationId xmlns:a16="http://schemas.microsoft.com/office/drawing/2014/main" id="{65E6CF4F-C486-8205-334F-22022D764B4C}"/>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72E3588C-E517-7667-ED8B-BC06E87CDF20}"/>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99834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998F6-9267-698B-D6EF-7B37AEB425CD}"/>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91F2B881-8082-748B-E0C6-948C0DD9E3E3}"/>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4" name="Footer Placeholder 3">
            <a:extLst>
              <a:ext uri="{FF2B5EF4-FFF2-40B4-BE49-F238E27FC236}">
                <a16:creationId xmlns:a16="http://schemas.microsoft.com/office/drawing/2014/main" id="{047A93DE-E964-1BDA-D951-4C6CD06CD8B9}"/>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6639FB68-4D0C-1458-A223-96CBDDAB2932}"/>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616738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D072A6-95A0-3997-2D42-1E47F786D27D}"/>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3" name="Footer Placeholder 2">
            <a:extLst>
              <a:ext uri="{FF2B5EF4-FFF2-40B4-BE49-F238E27FC236}">
                <a16:creationId xmlns:a16="http://schemas.microsoft.com/office/drawing/2014/main" id="{B9ABFE76-0084-A667-9E3F-2D4F341F4FF8}"/>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7BE2F2D6-5BA4-11EB-E129-5AC3D4A34D9F}"/>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184114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C85F-3FF8-DF90-DF1F-86AC2B3522A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D902A2C7-877E-05B4-2DE6-F543F7EDCA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B360B5AE-7EF8-2EFE-2A1A-763573DC6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8664E4C-242A-9302-908E-363613D7ED04}"/>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6" name="Footer Placeholder 5">
            <a:extLst>
              <a:ext uri="{FF2B5EF4-FFF2-40B4-BE49-F238E27FC236}">
                <a16:creationId xmlns:a16="http://schemas.microsoft.com/office/drawing/2014/main" id="{F257B586-3CB8-A5F4-F37A-66E248EE52D9}"/>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714CD05-B7DA-CE41-CB99-5D1FAC3AF79C}"/>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107189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EAAD5-056D-E7F9-BC6A-E32BEEE869A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1598EC8B-2345-78FE-7C63-F571A0052D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9046782E-A9C1-07D2-0B48-FA530FCEBF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BCECAE5-5FBA-B7EB-8EAD-D17669E66CAB}"/>
              </a:ext>
            </a:extLst>
          </p:cNvPr>
          <p:cNvSpPr>
            <a:spLocks noGrp="1"/>
          </p:cNvSpPr>
          <p:nvPr>
            <p:ph type="dt" sz="half" idx="10"/>
          </p:nvPr>
        </p:nvSpPr>
        <p:spPr/>
        <p:txBody>
          <a:bodyPr/>
          <a:lstStyle/>
          <a:p>
            <a:fld id="{F38197CC-C31A-3348-A82C-F34E01511FC3}" type="datetimeFigureOut">
              <a:rPr lang="en-GR" smtClean="0"/>
              <a:t>03/04/2025</a:t>
            </a:fld>
            <a:endParaRPr lang="en-GR"/>
          </a:p>
        </p:txBody>
      </p:sp>
      <p:sp>
        <p:nvSpPr>
          <p:cNvPr id="6" name="Footer Placeholder 5">
            <a:extLst>
              <a:ext uri="{FF2B5EF4-FFF2-40B4-BE49-F238E27FC236}">
                <a16:creationId xmlns:a16="http://schemas.microsoft.com/office/drawing/2014/main" id="{31F9582D-9A07-24A7-E368-7CC2BEE26DCC}"/>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05588164-C136-C6FD-7E00-261952E7459F}"/>
              </a:ext>
            </a:extLst>
          </p:cNvPr>
          <p:cNvSpPr>
            <a:spLocks noGrp="1"/>
          </p:cNvSpPr>
          <p:nvPr>
            <p:ph type="sldNum" sz="quarter" idx="12"/>
          </p:nvPr>
        </p:nvSpPr>
        <p:spPr/>
        <p:txBody>
          <a:bodyPr/>
          <a:lstStyle/>
          <a:p>
            <a:fld id="{72B86932-B707-7D4A-A238-DDE588A477B6}" type="slidenum">
              <a:rPr lang="en-GR" smtClean="0"/>
              <a:t>‹#›</a:t>
            </a:fld>
            <a:endParaRPr lang="en-GR"/>
          </a:p>
        </p:txBody>
      </p:sp>
    </p:spTree>
    <p:extLst>
      <p:ext uri="{BB962C8B-B14F-4D97-AF65-F5344CB8AC3E}">
        <p14:creationId xmlns:p14="http://schemas.microsoft.com/office/powerpoint/2010/main" val="397664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BEF840-F4B0-3C6F-7D65-A63D3B72F8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CFC7304B-DF92-6E7C-19D3-EFC8B4764E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B6E7006-004D-4EBD-9833-7AE1BA7C30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197CC-C31A-3348-A82C-F34E01511FC3}" type="datetimeFigureOut">
              <a:rPr lang="en-GR" smtClean="0"/>
              <a:t>03/04/2025</a:t>
            </a:fld>
            <a:endParaRPr lang="en-GR"/>
          </a:p>
        </p:txBody>
      </p:sp>
      <p:sp>
        <p:nvSpPr>
          <p:cNvPr id="5" name="Footer Placeholder 4">
            <a:extLst>
              <a:ext uri="{FF2B5EF4-FFF2-40B4-BE49-F238E27FC236}">
                <a16:creationId xmlns:a16="http://schemas.microsoft.com/office/drawing/2014/main" id="{4735CD83-BFF0-6815-FD16-3B8597F9E6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193225A7-308F-A0D3-AAEE-3342D1F8E3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B86932-B707-7D4A-A238-DDE588A477B6}" type="slidenum">
              <a:rPr lang="en-GR" smtClean="0"/>
              <a:t>‹#›</a:t>
            </a:fld>
            <a:endParaRPr lang="en-GR"/>
          </a:p>
        </p:txBody>
      </p:sp>
    </p:spTree>
    <p:extLst>
      <p:ext uri="{BB962C8B-B14F-4D97-AF65-F5344CB8AC3E}">
        <p14:creationId xmlns:p14="http://schemas.microsoft.com/office/powerpoint/2010/main" val="3326198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5794-8948-DC42-F48C-2DC709D9E0FD}"/>
              </a:ext>
            </a:extLst>
          </p:cNvPr>
          <p:cNvSpPr>
            <a:spLocks noGrp="1"/>
          </p:cNvSpPr>
          <p:nvPr>
            <p:ph type="ctrTitle"/>
          </p:nvPr>
        </p:nvSpPr>
        <p:spPr>
          <a:xfrm>
            <a:off x="1621972" y="369871"/>
            <a:ext cx="9144000" cy="2697180"/>
          </a:xfrm>
        </p:spPr>
        <p:txBody>
          <a:bodyPr>
            <a:normAutofit fontScale="90000"/>
          </a:bodyPr>
          <a:lstStyle/>
          <a:p>
            <a:br>
              <a:rPr lang="el-GR" dirty="0"/>
            </a:br>
            <a:r>
              <a:rPr lang="el-GR" dirty="0"/>
              <a:t>Ηθική &amp; Πολιτική </a:t>
            </a:r>
            <a:br>
              <a:rPr lang="el-GR" dirty="0"/>
            </a:br>
            <a:r>
              <a:rPr lang="el-GR" dirty="0"/>
              <a:t>της Τεχνητής Νοημοσύνης </a:t>
            </a:r>
            <a:br>
              <a:rPr lang="el-GR" dirty="0"/>
            </a:br>
            <a:r>
              <a:rPr lang="el-GR" dirty="0"/>
              <a:t>3.3</a:t>
            </a:r>
            <a:endParaRPr lang="en-GR" dirty="0"/>
          </a:p>
        </p:txBody>
      </p:sp>
      <p:sp>
        <p:nvSpPr>
          <p:cNvPr id="3" name="Subtitle 2">
            <a:extLst>
              <a:ext uri="{FF2B5EF4-FFF2-40B4-BE49-F238E27FC236}">
                <a16:creationId xmlns:a16="http://schemas.microsoft.com/office/drawing/2014/main" id="{D70A35C5-8FE2-6D65-5940-CCF29DC4090A}"/>
              </a:ext>
            </a:extLst>
          </p:cNvPr>
          <p:cNvSpPr>
            <a:spLocks noGrp="1"/>
          </p:cNvSpPr>
          <p:nvPr>
            <p:ph type="subTitle" idx="1"/>
          </p:nvPr>
        </p:nvSpPr>
        <p:spPr>
          <a:xfrm>
            <a:off x="1524000" y="3429000"/>
            <a:ext cx="9144000" cy="2125724"/>
          </a:xfrm>
        </p:spPr>
        <p:txBody>
          <a:bodyPr>
            <a:normAutofit fontScale="70000" lnSpcReduction="20000"/>
          </a:bodyPr>
          <a:lstStyle/>
          <a:p>
            <a:r>
              <a:rPr lang="el-GR" b="1" dirty="0"/>
              <a:t> ΠΡΟΓΡΑΜΜΑ «ΤΑΛΩΣ»</a:t>
            </a:r>
          </a:p>
          <a:p>
            <a:r>
              <a:rPr lang="en-GB" b="1" dirty="0">
                <a:hlinkClick r:id="rId2"/>
              </a:rPr>
              <a:t>https://talos-ai4ssh.uoc.gr/</a:t>
            </a:r>
            <a:endParaRPr lang="el-GR" b="1" dirty="0"/>
          </a:p>
          <a:p>
            <a:endParaRPr lang="el-GR" b="1" dirty="0"/>
          </a:p>
          <a:p>
            <a:r>
              <a:rPr lang="el-GR" dirty="0"/>
              <a:t>Δρ. Νίκος </a:t>
            </a:r>
            <a:r>
              <a:rPr lang="el-GR" dirty="0" err="1"/>
              <a:t>Ερηνάκης</a:t>
            </a:r>
            <a:r>
              <a:rPr lang="el-GR" dirty="0"/>
              <a:t> </a:t>
            </a:r>
          </a:p>
          <a:p>
            <a:r>
              <a:rPr lang="el-GR" dirty="0"/>
              <a:t>Επίκουρος Καθηγητής Κοινωνικής &amp; Πολιτικής Φιλοσοφίας και Φιλοσοφίας του Πολιτισμού </a:t>
            </a:r>
          </a:p>
          <a:p>
            <a:r>
              <a:rPr lang="el-GR" dirty="0"/>
              <a:t>Πανεπιστήμιο Κρήτης</a:t>
            </a:r>
            <a:endParaRPr lang="en-GR" dirty="0"/>
          </a:p>
        </p:txBody>
      </p:sp>
      <p:pic>
        <p:nvPicPr>
          <p:cNvPr id="4" name="Εικόνα 3">
            <a:extLst>
              <a:ext uri="{FF2B5EF4-FFF2-40B4-BE49-F238E27FC236}">
                <a16:creationId xmlns:a16="http://schemas.microsoft.com/office/drawing/2014/main" id="{9211165B-D708-AD76-1C5F-45EC9465AEAD}"/>
              </a:ext>
            </a:extLst>
          </p:cNvPr>
          <p:cNvPicPr>
            <a:picLocks noChangeAspect="1"/>
          </p:cNvPicPr>
          <p:nvPr/>
        </p:nvPicPr>
        <p:blipFill>
          <a:blip r:embed="rId3"/>
          <a:stretch>
            <a:fillRect/>
          </a:stretch>
        </p:blipFill>
        <p:spPr>
          <a:xfrm>
            <a:off x="7942720" y="6120321"/>
            <a:ext cx="4249280" cy="737680"/>
          </a:xfrm>
          <a:prstGeom prst="rect">
            <a:avLst/>
          </a:prstGeom>
        </p:spPr>
      </p:pic>
    </p:spTree>
    <p:extLst>
      <p:ext uri="{BB962C8B-B14F-4D97-AF65-F5344CB8AC3E}">
        <p14:creationId xmlns:p14="http://schemas.microsoft.com/office/powerpoint/2010/main" val="112686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03749-DC58-2CC2-965D-AF55D7B64D39}"/>
              </a:ext>
            </a:extLst>
          </p:cNvPr>
          <p:cNvSpPr>
            <a:spLocks noGrp="1"/>
          </p:cNvSpPr>
          <p:nvPr>
            <p:ph type="title"/>
          </p:nvPr>
        </p:nvSpPr>
        <p:spPr/>
        <p:txBody>
          <a:bodyPr/>
          <a:lstStyle/>
          <a:p>
            <a:r>
              <a:rPr lang="el-GR" dirty="0"/>
              <a:t>ΤΝ &amp; Λογοδοσία</a:t>
            </a:r>
            <a:endParaRPr lang="en-GR" dirty="0"/>
          </a:p>
        </p:txBody>
      </p:sp>
      <p:sp>
        <p:nvSpPr>
          <p:cNvPr id="3" name="Content Placeholder 2">
            <a:extLst>
              <a:ext uri="{FF2B5EF4-FFF2-40B4-BE49-F238E27FC236}">
                <a16:creationId xmlns:a16="http://schemas.microsoft.com/office/drawing/2014/main" id="{BA285E33-54AE-114E-31B8-B4E278BC3CE6}"/>
              </a:ext>
            </a:extLst>
          </p:cNvPr>
          <p:cNvSpPr>
            <a:spLocks noGrp="1"/>
          </p:cNvSpPr>
          <p:nvPr>
            <p:ph idx="1"/>
          </p:nvPr>
        </p:nvSpPr>
        <p:spPr>
          <a:xfrm>
            <a:off x="838200" y="1488332"/>
            <a:ext cx="5358319" cy="4688631"/>
          </a:xfrm>
        </p:spPr>
        <p:txBody>
          <a:bodyPr>
            <a:normAutofit fontScale="62500" lnSpcReduction="20000"/>
          </a:bodyPr>
          <a:lstStyle/>
          <a:p>
            <a:r>
              <a:rPr lang="el-GR" dirty="0"/>
              <a:t>Η λογοδοσία αναφορικά με την ΤΝ είναι η αναγνώριση της ευθύνης για τις ενέργειες, τις αποφάσεις και τα προϊόντα της ΤΝ. Είναι η κατάσταση ευθύνης και υπευθυνότητας για ένα σύστημα, τη συμπεριφορά του και τις πιθανές επιπτώσεις του. </a:t>
            </a:r>
          </a:p>
          <a:p>
            <a:pPr marL="0" indent="0">
              <a:buNone/>
            </a:pPr>
            <a:endParaRPr lang="el-GR" dirty="0"/>
          </a:p>
          <a:p>
            <a:r>
              <a:rPr lang="el-GR" dirty="0"/>
              <a:t>Στην ηθική της ΤΝ, υπάρχουν τρεις διαφορετικές έννοιες ή διαστάσεις της λογοδοσίας. Υποδεικνύουν ένα διαφορετικό μέσο δράσης που περιλαμβάνει το ζήτημα του προσδιορισμού της ευθύνης: </a:t>
            </a:r>
          </a:p>
          <a:p>
            <a:pPr marL="0" indent="0">
              <a:buNone/>
            </a:pPr>
            <a:endParaRPr lang="el-GR" dirty="0"/>
          </a:p>
          <a:p>
            <a:pPr marL="1028700" lvl="1" indent="-571500">
              <a:buFont typeface="+mj-lt"/>
              <a:buAutoNum type="romanLcPeriod"/>
            </a:pPr>
            <a:r>
              <a:rPr lang="el-GR" dirty="0"/>
              <a:t>Ποια πρόσωπα (ή ομάδες) είναι υπόλογα για τον αντίκτυπο των αλγοριθμικών συστημάτων ΤΝ; Ποιος είναι υπεύθυνος για ποιο αποτέλεσμα στο πλαίσιο του συνολικού </a:t>
            </a:r>
            <a:r>
              <a:rPr lang="el-GR" dirty="0" err="1"/>
              <a:t>κοινωνικο</a:t>
            </a:r>
            <a:r>
              <a:rPr lang="el-GR" dirty="0"/>
              <a:t>-τεχνικού συστήματος;</a:t>
            </a:r>
          </a:p>
          <a:p>
            <a:pPr marL="1028700" lvl="1" indent="-571500">
              <a:buFont typeface="+mj-lt"/>
              <a:buAutoNum type="romanLcPeriod"/>
            </a:pPr>
            <a:endParaRPr lang="el-GR" dirty="0"/>
          </a:p>
          <a:p>
            <a:pPr marL="1028700" lvl="1" indent="-571500">
              <a:buFont typeface="+mj-lt"/>
              <a:buAutoNum type="romanLcPeriod"/>
            </a:pPr>
            <a:r>
              <a:rPr lang="el-GR" dirty="0"/>
              <a:t>Ποιο χαρακτηριστικό του κοινωνικού συστήματος που αναπτύσσει, παράγει και χρησιμοποιεί την ΤΝ;</a:t>
            </a:r>
          </a:p>
          <a:p>
            <a:pPr marL="1028700" lvl="1" indent="-571500">
              <a:buFont typeface="+mj-lt"/>
              <a:buAutoNum type="romanLcPeriod"/>
            </a:pPr>
            <a:endParaRPr lang="el-GR" dirty="0"/>
          </a:p>
          <a:p>
            <a:pPr marL="1028700" lvl="1" indent="-571500">
              <a:buFont typeface="+mj-lt"/>
              <a:buAutoNum type="romanLcPeriod"/>
            </a:pPr>
            <a:r>
              <a:rPr lang="el-GR" dirty="0"/>
              <a:t>Ποιο χαρακτηριστικό του ίδιου του συστήματος ΤΝ;</a:t>
            </a:r>
            <a:endParaRPr lang="en-GR" dirty="0"/>
          </a:p>
        </p:txBody>
      </p:sp>
      <p:pic>
        <p:nvPicPr>
          <p:cNvPr id="4" name="Εικόνα 3">
            <a:extLst>
              <a:ext uri="{FF2B5EF4-FFF2-40B4-BE49-F238E27FC236}">
                <a16:creationId xmlns:a16="http://schemas.microsoft.com/office/drawing/2014/main" id="{620F1EC7-8F89-2C68-565B-2A3436153F21}"/>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3314135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2A1F6-149B-AFDC-D2E3-B6ACF4203133}"/>
              </a:ext>
            </a:extLst>
          </p:cNvPr>
          <p:cNvSpPr>
            <a:spLocks noGrp="1"/>
          </p:cNvSpPr>
          <p:nvPr>
            <p:ph type="title"/>
          </p:nvPr>
        </p:nvSpPr>
        <p:spPr>
          <a:xfrm>
            <a:off x="838200" y="365125"/>
            <a:ext cx="5056762" cy="1325563"/>
          </a:xfrm>
        </p:spPr>
        <p:txBody>
          <a:bodyPr>
            <a:normAutofit fontScale="90000"/>
          </a:bodyPr>
          <a:lstStyle/>
          <a:p>
            <a:r>
              <a:rPr lang="el-GR" dirty="0" err="1"/>
              <a:t>Ηθικοπολιτική</a:t>
            </a:r>
            <a:r>
              <a:rPr lang="el-GR" dirty="0"/>
              <a:t> </a:t>
            </a:r>
            <a:br>
              <a:rPr lang="el-GR" dirty="0"/>
            </a:br>
            <a:r>
              <a:rPr lang="el-GR" dirty="0" err="1"/>
              <a:t>Διασταυρωτικότητα</a:t>
            </a:r>
            <a:r>
              <a:rPr lang="el-GR" dirty="0"/>
              <a:t> </a:t>
            </a:r>
            <a:br>
              <a:rPr lang="el-GR" dirty="0"/>
            </a:br>
            <a:r>
              <a:rPr lang="el-GR" dirty="0"/>
              <a:t>&amp; ΤΝ</a:t>
            </a:r>
            <a:endParaRPr lang="en-GR" dirty="0"/>
          </a:p>
        </p:txBody>
      </p:sp>
      <p:sp>
        <p:nvSpPr>
          <p:cNvPr id="3" name="Content Placeholder 2">
            <a:extLst>
              <a:ext uri="{FF2B5EF4-FFF2-40B4-BE49-F238E27FC236}">
                <a16:creationId xmlns:a16="http://schemas.microsoft.com/office/drawing/2014/main" id="{3818965F-A9EE-E2C7-4213-EC00E40459EB}"/>
              </a:ext>
            </a:extLst>
          </p:cNvPr>
          <p:cNvSpPr>
            <a:spLocks noGrp="1"/>
          </p:cNvSpPr>
          <p:nvPr>
            <p:ph idx="1"/>
          </p:nvPr>
        </p:nvSpPr>
        <p:spPr>
          <a:xfrm>
            <a:off x="838200" y="2101173"/>
            <a:ext cx="5154038" cy="4474725"/>
          </a:xfrm>
        </p:spPr>
        <p:txBody>
          <a:bodyPr>
            <a:normAutofit fontScale="70000" lnSpcReduction="20000"/>
          </a:bodyPr>
          <a:lstStyle/>
          <a:p>
            <a:r>
              <a:rPr lang="el-GR" dirty="0"/>
              <a:t>Η ανάπτυξη ηθικών αρχών για την υπεύθυνη χρήση και ανάπτυξη της ΤΝ απαιτεί τη συνεργασία των φορέων του κλάδου. Οι ενδιαφερόμενοι πρέπει να εξετάσουν πώς διασταυρώνονται τα κοινωνικά, οικονομικά και πολιτικά ζητήματα (λ.χ. ανισότητες, ελευθερίες κ.ά.) με την ΤΝ και να καθορίσουν πώς οι μηχανές και οι άνθρωποι μπορούν να συνυπάρξουν αρμονικά.</a:t>
            </a:r>
          </a:p>
          <a:p>
            <a:r>
              <a:rPr lang="el-GR" dirty="0"/>
              <a:t>Ο ρόλος των προσωπικών &amp; συλλογικών υποκειμένων.</a:t>
            </a:r>
          </a:p>
          <a:p>
            <a:r>
              <a:rPr lang="el-GR" dirty="0"/>
              <a:t>Καθένας από αυτούς τους φορείς διαδραματίζει σημαντικό ρόλο στη διασφάλιση λιγότερων προκαταλήψεων και κινδύνων για τις τεχνολογίες ΤΝ: Καθηγητές πανεπιστημίων, επιστημονικοί ερευνητές, θεσμοί, κυβερνήσεις, εταιρείες, μη κερδοσκοπικές/κυβερνητικές οργανώσεις κ.ά.</a:t>
            </a:r>
          </a:p>
          <a:p>
            <a:endParaRPr lang="el-GR" dirty="0"/>
          </a:p>
        </p:txBody>
      </p:sp>
      <p:pic>
        <p:nvPicPr>
          <p:cNvPr id="4" name="Εικόνα 3">
            <a:extLst>
              <a:ext uri="{FF2B5EF4-FFF2-40B4-BE49-F238E27FC236}">
                <a16:creationId xmlns:a16="http://schemas.microsoft.com/office/drawing/2014/main" id="{01FCE8BB-DFCB-9A7C-D78F-05A14AEE2E24}"/>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372227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A3930-9B63-FEE1-D1F3-61811058BF43}"/>
              </a:ext>
            </a:extLst>
          </p:cNvPr>
          <p:cNvSpPr>
            <a:spLocks noGrp="1"/>
          </p:cNvSpPr>
          <p:nvPr>
            <p:ph type="title"/>
          </p:nvPr>
        </p:nvSpPr>
        <p:spPr/>
        <p:txBody>
          <a:bodyPr/>
          <a:lstStyle/>
          <a:p>
            <a:r>
              <a:rPr lang="el-GR" dirty="0" err="1"/>
              <a:t>Ανοικτότητα</a:t>
            </a:r>
            <a:r>
              <a:rPr lang="el-GR" dirty="0"/>
              <a:t> &amp; ΤΝ</a:t>
            </a:r>
            <a:endParaRPr lang="en-GR" dirty="0"/>
          </a:p>
        </p:txBody>
      </p:sp>
      <p:sp>
        <p:nvSpPr>
          <p:cNvPr id="3" name="Content Placeholder 2">
            <a:extLst>
              <a:ext uri="{FF2B5EF4-FFF2-40B4-BE49-F238E27FC236}">
                <a16:creationId xmlns:a16="http://schemas.microsoft.com/office/drawing/2014/main" id="{E1C6A9F6-7A5B-27E3-9E3A-F777E85BD748}"/>
              </a:ext>
            </a:extLst>
          </p:cNvPr>
          <p:cNvSpPr>
            <a:spLocks noGrp="1"/>
          </p:cNvSpPr>
          <p:nvPr>
            <p:ph idx="1"/>
          </p:nvPr>
        </p:nvSpPr>
        <p:spPr>
          <a:xfrm>
            <a:off x="838200" y="1825625"/>
            <a:ext cx="6798013" cy="4594630"/>
          </a:xfrm>
        </p:spPr>
        <p:txBody>
          <a:bodyPr>
            <a:normAutofit fontScale="70000" lnSpcReduction="20000"/>
          </a:bodyPr>
          <a:lstStyle/>
          <a:p>
            <a:pPr marL="0" indent="0">
              <a:buNone/>
            </a:pPr>
            <a:r>
              <a:rPr lang="el-GR" dirty="0"/>
              <a:t>Πώς η ΤΝ από «μαύρο κουτί» θα γίνει «ανοικτό βιβλίο»;</a:t>
            </a:r>
          </a:p>
          <a:p>
            <a:pPr marL="0" indent="0">
              <a:buNone/>
            </a:pPr>
            <a:endParaRPr lang="el-GR" dirty="0"/>
          </a:p>
          <a:p>
            <a:r>
              <a:rPr lang="el-GR" dirty="0"/>
              <a:t>Χρήση απλούστερων μοντέλων, ακόμα και με θυσία ακρίβειας και αποτελεσματικότητας χάριν της </a:t>
            </a:r>
            <a:r>
              <a:rPr lang="el-GR" dirty="0" err="1"/>
              <a:t>επεξηγηματικότητας</a:t>
            </a:r>
            <a:r>
              <a:rPr lang="el-GR" dirty="0"/>
              <a:t>.</a:t>
            </a:r>
          </a:p>
          <a:p>
            <a:endParaRPr lang="el-GR" dirty="0"/>
          </a:p>
          <a:p>
            <a:r>
              <a:rPr lang="el-GR" dirty="0"/>
              <a:t>Συνδυασμός απλούστερων και πιο εξελιγμένων μοντέλων. </a:t>
            </a:r>
          </a:p>
          <a:p>
            <a:endParaRPr lang="el-GR" dirty="0"/>
          </a:p>
          <a:p>
            <a:r>
              <a:rPr lang="el-GR" dirty="0"/>
              <a:t>Διαρκή παρακολούθηση εισροών και εκροών στο αλγοριθμικό μοντέλο. </a:t>
            </a:r>
          </a:p>
          <a:p>
            <a:endParaRPr lang="el-GR" dirty="0"/>
          </a:p>
          <a:p>
            <a:r>
              <a:rPr lang="el-GR" dirty="0"/>
              <a:t>Σχεδιασμός μοντέλων με επίκεντρο το πρόσωπο-χρήστη. Χρήση γνωστικά και ψυχολογικά αποτελεσματικών μεθόδων και εργαλείων για την </a:t>
            </a:r>
            <a:r>
              <a:rPr lang="el-GR" dirty="0" err="1"/>
              <a:t>οπτικοποίηση</a:t>
            </a:r>
            <a:r>
              <a:rPr lang="el-GR" dirty="0"/>
              <a:t> των καταστάσεων του μοντέλου ή την κατεύθυνση της προσοχής. </a:t>
            </a:r>
          </a:p>
          <a:p>
            <a:endParaRPr lang="en-GR" dirty="0"/>
          </a:p>
        </p:txBody>
      </p:sp>
      <p:pic>
        <p:nvPicPr>
          <p:cNvPr id="4" name="Εικόνα 3">
            <a:extLst>
              <a:ext uri="{FF2B5EF4-FFF2-40B4-BE49-F238E27FC236}">
                <a16:creationId xmlns:a16="http://schemas.microsoft.com/office/drawing/2014/main" id="{C6490D9D-2940-346F-CE17-6789C1935801}"/>
              </a:ext>
            </a:extLst>
          </p:cNvPr>
          <p:cNvPicPr>
            <a:picLocks noChangeAspect="1"/>
          </p:cNvPicPr>
          <p:nvPr/>
        </p:nvPicPr>
        <p:blipFill>
          <a:blip r:embed="rId2"/>
          <a:stretch>
            <a:fillRect/>
          </a:stretch>
        </p:blipFill>
        <p:spPr>
          <a:xfrm>
            <a:off x="7942720" y="6124035"/>
            <a:ext cx="4249280" cy="737680"/>
          </a:xfrm>
          <a:prstGeom prst="rect">
            <a:avLst/>
          </a:prstGeom>
        </p:spPr>
      </p:pic>
    </p:spTree>
    <p:extLst>
      <p:ext uri="{BB962C8B-B14F-4D97-AF65-F5344CB8AC3E}">
        <p14:creationId xmlns:p14="http://schemas.microsoft.com/office/powerpoint/2010/main" val="25131953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356</Words>
  <Application>Microsoft Office PowerPoint</Application>
  <PresentationFormat>Ευρεία οθόνη</PresentationFormat>
  <Paragraphs>31</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Ηθική &amp; Πολιτική  της Τεχνητής Νοημοσύνης  3.3</vt:lpstr>
      <vt:lpstr>ΤΝ &amp; Λογοδοσία</vt:lpstr>
      <vt:lpstr>Ηθικοπολιτική  Διασταυρωτικότητα  &amp; ΤΝ</vt:lpstr>
      <vt:lpstr>Ανοικτότητα &amp; ΤΝ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Τεχνητή Νοημοσύνη  &amp;  Ηθική 3.3</dc:title>
  <dc:creator>Microsoft Office User</dc:creator>
  <cp:lastModifiedBy>valia aggelaki</cp:lastModifiedBy>
  <cp:revision>11</cp:revision>
  <dcterms:created xsi:type="dcterms:W3CDTF">2024-11-07T16:33:07Z</dcterms:created>
  <dcterms:modified xsi:type="dcterms:W3CDTF">2025-03-04T10:42:26Z</dcterms:modified>
</cp:coreProperties>
</file>