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commentAuthors.xml" ContentType="application/vnd.openxmlformats-officedocument.presentationml.commentAuthor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98" r:id="rId4"/>
    <p:sldMasterId id="2147483712" r:id="rId5"/>
  </p:sldMasterIdLst>
  <p:sldIdLst>
    <p:sldId id="256" r:id="rId6"/>
    <p:sldId id="257" r:id="rId7"/>
    <p:sldId id="258" r:id="rId8"/>
    <p:sldId id="260" r:id="rId9"/>
    <p:sldId id="262" r:id="rId10"/>
    <p:sldId id="263" r:id="rId11"/>
    <p:sldId id="265" r:id="rId12"/>
    <p:sldId id="266" r:id="rId13"/>
    <p:sldId id="267" r:id="rId14"/>
    <p:sldId id="268" r:id="rId15"/>
    <p:sldId id="269" r:id="rId16"/>
    <p:sldId id="275" r:id="rId17"/>
    <p:sldId id="274" r:id="rId18"/>
    <p:sldId id="276" r:id="rId19"/>
    <p:sldId id="270" r:id="rId20"/>
    <p:sldId id="271" r:id="rId21"/>
    <p:sldId id="272" r:id="rId22"/>
    <p:sldId id="273" r:id="rId23"/>
    <p:sldId id="294" r:id="rId24"/>
    <p:sldId id="277" r:id="rId25"/>
    <p:sldId id="278" r:id="rId26"/>
    <p:sldId id="279" r:id="rId27"/>
    <p:sldId id="291" r:id="rId28"/>
    <p:sldId id="281" r:id="rId29"/>
    <p:sldId id="282" r:id="rId30"/>
    <p:sldId id="283" r:id="rId31"/>
    <p:sldId id="284" r:id="rId32"/>
    <p:sldId id="285" r:id="rId33"/>
    <p:sldId id="286" r:id="rId34"/>
    <p:sldId id="287" r:id="rId35"/>
    <p:sldId id="292" r:id="rId36"/>
    <p:sldId id="288" r:id="rId37"/>
    <p:sldId id="289" r:id="rId38"/>
    <p:sldId id="293" r:id="rId3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lis"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EDF4"/>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3500F717-AAD4-455A-913A-FA9426D37580}" type="datetimeFigureOut">
              <a:rPr lang="el-GR"/>
              <a:pPr>
                <a:defRPr/>
              </a:pPr>
              <a:t>6/12/2012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2B69C2F-1673-443C-8464-C3C2B55D957F}"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8B7748E5-2633-4A30-93D6-88B9D9E1FBBE}" type="datetimeFigureOut">
              <a:rPr lang="el-GR"/>
              <a:pPr>
                <a:defRPr/>
              </a:pPr>
              <a:t>6/12/2012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DA53098-D03D-4499-8D70-F04395E37F66}"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7C4C8516-E0D2-4580-B4CE-8655A2131C44}" type="datetimeFigureOut">
              <a:rPr lang="el-GR"/>
              <a:pPr>
                <a:defRPr/>
              </a:pPr>
              <a:t>6/12/2012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6B118F9-4F8E-4DEC-B75B-E2F096F34209}"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sz="quarter"/>
          </p:nvPr>
        </p:nvSpPr>
        <p:spPr>
          <a:xfrm>
            <a:off x="381000" y="858838"/>
            <a:ext cx="8305800" cy="1143000"/>
          </a:xfrm>
        </p:spPr>
        <p:txBody>
          <a:bodyPr/>
          <a:lstStyle>
            <a:lvl1pPr algn="ctr">
              <a:defRPr/>
            </a:lvl1pPr>
          </a:lstStyle>
          <a:p>
            <a:r>
              <a:rPr lang="en-US"/>
              <a:t>Click to edit Master title style</a:t>
            </a:r>
          </a:p>
        </p:txBody>
      </p:sp>
      <p:sp>
        <p:nvSpPr>
          <p:cNvPr id="3076" name="Rectangle 4"/>
          <p:cNvSpPr>
            <a:spLocks noGrp="1" noChangeArrowheads="1"/>
          </p:cNvSpPr>
          <p:nvPr>
            <p:ph type="subTitle" sz="quarter" idx="1"/>
          </p:nvPr>
        </p:nvSpPr>
        <p:spPr>
          <a:xfrm>
            <a:off x="990600" y="2405063"/>
            <a:ext cx="7086600" cy="2805112"/>
          </a:xfrm>
        </p:spPr>
        <p:txBody>
          <a:bodyPr/>
          <a:lstStyle>
            <a:lvl1pPr marL="0" indent="0" algn="ctr">
              <a:buFont typeface="Monotype Sorts" pitchFamily="2" charset="2"/>
              <a:buNone/>
              <a:defRPr/>
            </a:lvl1pPr>
          </a:lstStyle>
          <a:p>
            <a:r>
              <a:rPr lang="en-US"/>
              <a:t>Click to edit Master subtitle style</a:t>
            </a:r>
          </a:p>
        </p:txBody>
      </p:sp>
      <p:sp>
        <p:nvSpPr>
          <p:cNvPr id="4" name="Rectangle 5"/>
          <p:cNvSpPr>
            <a:spLocks noGrp="1" noChangeArrowheads="1"/>
          </p:cNvSpPr>
          <p:nvPr>
            <p:ph type="dt" sz="quarter" idx="10"/>
          </p:nvPr>
        </p:nvSpPr>
        <p:spPr>
          <a:xfrm>
            <a:off x="381000" y="6248400"/>
            <a:ext cx="1905000" cy="457200"/>
          </a:xfrm>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lgn="ctr" eaLnBrk="0" hangingPunct="0">
              <a:defRPr sz="1400">
                <a:solidFill>
                  <a:srgbClr val="000000"/>
                </a:solidFill>
                <a:latin typeface="Times New Roman Greek" charset="-95"/>
              </a:defRPr>
            </a:lvl1pPr>
          </a:lstStyle>
          <a:p>
            <a:pPr>
              <a:defRPr/>
            </a:pPr>
            <a:endParaRPr lang="en-US"/>
          </a:p>
        </p:txBody>
      </p:sp>
      <p:sp>
        <p:nvSpPr>
          <p:cNvPr id="6" name="Rectangle 7"/>
          <p:cNvSpPr>
            <a:spLocks noGrp="1" noChangeArrowheads="1"/>
          </p:cNvSpPr>
          <p:nvPr>
            <p:ph type="sldNum" sz="quarter" idx="12"/>
          </p:nvPr>
        </p:nvSpPr>
        <p:spPr>
          <a:xfrm>
            <a:off x="6858000" y="6248400"/>
            <a:ext cx="1905000" cy="457200"/>
          </a:xfrm>
        </p:spPr>
        <p:txBody>
          <a:bodyPr/>
          <a:lstStyle>
            <a:lvl1pPr algn="l" fontAlgn="auto">
              <a:spcBef>
                <a:spcPts val="0"/>
              </a:spcBef>
              <a:spcAft>
                <a:spcPts val="0"/>
              </a:spcAft>
              <a:defRPr/>
            </a:lvl1pPr>
          </a:lstStyle>
          <a:p>
            <a:pPr>
              <a:defRPr/>
            </a:pPr>
            <a:fld id="{E67E66D5-B689-42A8-BFA6-3A8A4497419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DC9E085F-18E0-4555-96AA-564403FCC8E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FBD788BD-43E2-42B8-86CB-B3541906178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349250" y="1143000"/>
            <a:ext cx="40544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556125" y="1143000"/>
            <a:ext cx="40544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0FA5830D-9031-40D3-AF85-70F1297C2CE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C978424D-0C3A-4C09-AAB7-8988688EF4A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6FB3BE86-9C6A-45F1-AB76-6CB177775D34}"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129E3A5A-3862-434C-AF44-CFB03D8BE37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9F202455-D707-4BEB-B1C6-C428420235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EB69DF79-ECEA-4351-A7C4-4668E441D9E0}" type="datetimeFigureOut">
              <a:rPr lang="el-GR"/>
              <a:pPr>
                <a:defRPr/>
              </a:pPr>
              <a:t>6/12/2012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FD2C8E9-032E-4698-94DC-9B9DEF1F1C33}" type="slidenum">
              <a:rPr lang="el-GR"/>
              <a:pPr>
                <a:defRP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52D2457D-5D45-46E0-BB31-6BD262791B0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B689961D-1197-4294-AA62-6E03C2D14D34}"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27013"/>
            <a:ext cx="2209800" cy="5564187"/>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76200" y="227013"/>
            <a:ext cx="6477000" cy="5564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26FBEB94-A8EC-4622-B62C-10EC7104528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sz="quarter"/>
          </p:nvPr>
        </p:nvSpPr>
        <p:spPr>
          <a:xfrm>
            <a:off x="381000" y="858838"/>
            <a:ext cx="8305800" cy="1143000"/>
          </a:xfrm>
        </p:spPr>
        <p:txBody>
          <a:bodyPr/>
          <a:lstStyle>
            <a:lvl1pPr algn="ctr">
              <a:defRPr/>
            </a:lvl1pPr>
          </a:lstStyle>
          <a:p>
            <a:r>
              <a:rPr lang="en-US"/>
              <a:t>Click to edit Master title style</a:t>
            </a:r>
          </a:p>
        </p:txBody>
      </p:sp>
      <p:sp>
        <p:nvSpPr>
          <p:cNvPr id="3076" name="Rectangle 4"/>
          <p:cNvSpPr>
            <a:spLocks noGrp="1" noChangeArrowheads="1"/>
          </p:cNvSpPr>
          <p:nvPr>
            <p:ph type="subTitle" sz="quarter" idx="1"/>
          </p:nvPr>
        </p:nvSpPr>
        <p:spPr>
          <a:xfrm>
            <a:off x="990600" y="2405063"/>
            <a:ext cx="7086600" cy="2805112"/>
          </a:xfrm>
        </p:spPr>
        <p:txBody>
          <a:bodyPr/>
          <a:lstStyle>
            <a:lvl1pPr marL="0" indent="0" algn="ctr">
              <a:buFont typeface="Monotype Sorts" pitchFamily="2" charset="2"/>
              <a:buNone/>
              <a:defRPr/>
            </a:lvl1pPr>
          </a:lstStyle>
          <a:p>
            <a:r>
              <a:rPr lang="en-US"/>
              <a:t>Click to edit Master subtitle style</a:t>
            </a:r>
          </a:p>
        </p:txBody>
      </p:sp>
      <p:sp>
        <p:nvSpPr>
          <p:cNvPr id="4" name="Rectangle 5"/>
          <p:cNvSpPr>
            <a:spLocks noGrp="1" noChangeArrowheads="1"/>
          </p:cNvSpPr>
          <p:nvPr>
            <p:ph type="dt" sz="quarter" idx="10"/>
          </p:nvPr>
        </p:nvSpPr>
        <p:spPr>
          <a:xfrm>
            <a:off x="381000" y="6248400"/>
            <a:ext cx="1905000" cy="457200"/>
          </a:xfrm>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lgn="ctr" eaLnBrk="0" hangingPunct="0">
              <a:defRPr sz="1400">
                <a:solidFill>
                  <a:srgbClr val="000000"/>
                </a:solidFill>
                <a:latin typeface="Times New Roman Greek" charset="-95"/>
              </a:defRPr>
            </a:lvl1pPr>
          </a:lstStyle>
          <a:p>
            <a:pPr>
              <a:defRPr/>
            </a:pPr>
            <a:endParaRPr lang="en-US"/>
          </a:p>
        </p:txBody>
      </p:sp>
      <p:sp>
        <p:nvSpPr>
          <p:cNvPr id="6" name="Rectangle 7"/>
          <p:cNvSpPr>
            <a:spLocks noGrp="1" noChangeArrowheads="1"/>
          </p:cNvSpPr>
          <p:nvPr>
            <p:ph type="sldNum" sz="quarter" idx="12"/>
          </p:nvPr>
        </p:nvSpPr>
        <p:spPr>
          <a:xfrm>
            <a:off x="6858000" y="6248400"/>
            <a:ext cx="1905000" cy="457200"/>
          </a:xfrm>
        </p:spPr>
        <p:txBody>
          <a:bodyPr/>
          <a:lstStyle>
            <a:lvl1pPr algn="l" fontAlgn="auto">
              <a:spcBef>
                <a:spcPts val="0"/>
              </a:spcBef>
              <a:spcAft>
                <a:spcPts val="0"/>
              </a:spcAft>
              <a:defRPr/>
            </a:lvl1pPr>
          </a:lstStyle>
          <a:p>
            <a:pPr>
              <a:defRPr/>
            </a:pPr>
            <a:fld id="{EDCF1486-53B1-42B4-9BDF-B9160BB58A10}"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A928C1E7-F973-4B3A-8F7D-4E787F669A7C}"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BAE33C22-92A9-45C4-9180-22A06352D73C}"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349250" y="1143000"/>
            <a:ext cx="40544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556125" y="1143000"/>
            <a:ext cx="40544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D12938F9-257A-4CD1-BE2F-1559F5346451}"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2FB6F481-4D35-48D2-966B-9747931731A9}"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34777DC4-F16B-4A54-8D6D-870CB5B9071C}"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AC03799A-D16E-4EA1-BDB5-CF78A7F8CF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9F53F4-D96A-4BBD-8D28-234DF49E8AF3}" type="datetimeFigureOut">
              <a:rPr lang="el-GR"/>
              <a:pPr>
                <a:defRPr/>
              </a:pPr>
              <a:t>6/12/2012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7B5E7FA-B8C3-443F-BCF8-FFBB9AF52697}" type="slidenum">
              <a:rPr lang="el-GR"/>
              <a:pPr>
                <a:defRPr/>
              </a:pPr>
              <a:t>‹#›</a:t>
            </a:fld>
            <a:endParaRPr lang="el-G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551883DF-7503-4467-A432-9432782BDA00}"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D01940ED-569D-43A5-8E86-8E8A2C33998A}"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C006CA9F-8124-4787-BA44-2B8AEB76B88D}"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27013"/>
            <a:ext cx="2209800" cy="5564187"/>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76200" y="227013"/>
            <a:ext cx="6477000" cy="5564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1"/>
          </p:nvPr>
        </p:nvSpPr>
        <p:spPr/>
        <p:txBody>
          <a:bodyPr/>
          <a:lstStyle>
            <a:lvl1pPr algn="l" fontAlgn="auto">
              <a:spcBef>
                <a:spcPts val="0"/>
              </a:spcBef>
              <a:spcAft>
                <a:spcPts val="0"/>
              </a:spcAft>
              <a:defRPr/>
            </a:lvl1pPr>
          </a:lstStyle>
          <a:p>
            <a:pPr>
              <a:defRPr/>
            </a:pPr>
            <a:fld id="{0CE49809-9871-40C3-8334-343A1738D59B}"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4B3DBBA7-01B3-42A4-A566-3047843084AC}"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360038C2-96D4-463C-BE80-4D5C8F5D18A4}"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C3B3DADD-034F-460E-A0B0-B43FF6B35DE9}"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93FAB377-D379-4BC7-8163-F840B4B3A085}"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8"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9"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0AC13C7D-369F-448B-A6D3-03EE9F893C0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51F00FDB-5303-421C-ADCA-847E6A9248C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3"/>
          <p:cNvSpPr>
            <a:spLocks noGrp="1"/>
          </p:cNvSpPr>
          <p:nvPr>
            <p:ph type="dt" sz="half" idx="10"/>
          </p:nvPr>
        </p:nvSpPr>
        <p:spPr/>
        <p:txBody>
          <a:bodyPr/>
          <a:lstStyle>
            <a:lvl1pPr>
              <a:defRPr/>
            </a:lvl1pPr>
          </a:lstStyle>
          <a:p>
            <a:pPr>
              <a:defRPr/>
            </a:pPr>
            <a:fld id="{7E643998-AED6-4358-A628-8CADB05E828A}" type="datetimeFigureOut">
              <a:rPr lang="el-GR"/>
              <a:pPr>
                <a:defRPr/>
              </a:pPr>
              <a:t>6/12/2012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B5010B20-9FCC-40BA-98AF-CDF6133450A6}" type="slidenum">
              <a:rPr lang="el-GR"/>
              <a:pPr>
                <a:defRPr/>
              </a:pPr>
              <a:t>‹#›</a:t>
            </a:fld>
            <a:endParaRPr lang="el-G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3"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4"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2C33F379-497F-4229-846B-452697C1FFA4}"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AD5E2105-FF83-47A9-B43A-0E412742C03D}"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B13F8E9B-D06C-4D1A-A95B-F5C92C843250}"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5FC3C9CE-B773-4DC0-B133-6DFE67F49858}"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FF02402D-D02E-412B-B40E-B70378C9C1F8}"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C6565AFB-16D1-46FA-A253-8040066F1E1D}"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1600200"/>
            <a:ext cx="7772400" cy="46482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ADF0F3EF-5EB9-40FF-B3B3-D544563AC5C8}"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16A76E08-5882-4319-AFDD-31E38F2ED90A}"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2A2B4463-34B7-4307-A026-CFD8481373C0}"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AE4D3159-BF53-4235-92B6-31788FDF130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3"/>
          <p:cNvSpPr>
            <a:spLocks noGrp="1"/>
          </p:cNvSpPr>
          <p:nvPr>
            <p:ph type="dt" sz="half" idx="10"/>
          </p:nvPr>
        </p:nvSpPr>
        <p:spPr/>
        <p:txBody>
          <a:bodyPr/>
          <a:lstStyle>
            <a:lvl1pPr>
              <a:defRPr/>
            </a:lvl1pPr>
          </a:lstStyle>
          <a:p>
            <a:pPr>
              <a:defRPr/>
            </a:pPr>
            <a:fld id="{F1E9CDB8-FA12-42E9-9474-362EB922077C}" type="datetimeFigureOut">
              <a:rPr lang="el-GR"/>
              <a:pPr>
                <a:defRPr/>
              </a:pPr>
              <a:t>6/12/2012</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D9828803-C0E0-4031-A9AE-29091475F886}" type="slidenum">
              <a:rPr lang="el-GR"/>
              <a:pPr>
                <a:defRPr/>
              </a:pPr>
              <a:t>‹#›</a:t>
            </a:fld>
            <a:endParaRPr lang="el-G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4FB8054E-D032-43AE-B28A-FF92B8923CBA}"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8"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9"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22ED14EB-33EA-499D-B9EF-1272B31888F9}"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63CFBFE0-34D9-4ECF-8D16-C93CD879B4EF}"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3"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4"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5B363E8E-9519-4B7D-AD8A-5007190CC7EC}"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9D2D10E8-2135-4474-9E87-6519E7FD2292}"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0F225624-AE3D-4575-B84C-BBF8BE15C921}"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A247284D-6651-4EB5-BACB-5E3B8D2484CD}"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55E19541-7F14-48E3-802A-C7AC1A1BE888}"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D17D2A13-8C58-4DED-8A8E-71C512759469}"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1600200"/>
            <a:ext cx="7772400" cy="46482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l-GR"/>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r>
              <a:rPr lang="en-US"/>
              <a:t>5: DataLink Layer</a:t>
            </a:r>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r>
              <a:rPr lang="en-US"/>
              <a:t>5-</a:t>
            </a:r>
            <a:fld id="{FCC50A22-C781-465B-B3B3-4EBBCEC09D8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3"/>
          <p:cNvSpPr>
            <a:spLocks noGrp="1"/>
          </p:cNvSpPr>
          <p:nvPr>
            <p:ph type="dt" sz="half" idx="10"/>
          </p:nvPr>
        </p:nvSpPr>
        <p:spPr/>
        <p:txBody>
          <a:bodyPr/>
          <a:lstStyle>
            <a:lvl1pPr>
              <a:defRPr/>
            </a:lvl1pPr>
          </a:lstStyle>
          <a:p>
            <a:pPr>
              <a:defRPr/>
            </a:pPr>
            <a:fld id="{1CD9EE9E-D1AA-4AAA-9267-CF0F97ED7691}" type="datetimeFigureOut">
              <a:rPr lang="el-GR"/>
              <a:pPr>
                <a:defRPr/>
              </a:pPr>
              <a:t>6/12/2012</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271AAF29-8635-4B88-BB58-098CA9E70BC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A6C68D-250F-4E4C-B2DF-FD4C4FE09A1D}" type="datetimeFigureOut">
              <a:rPr lang="el-GR"/>
              <a:pPr>
                <a:defRPr/>
              </a:pPr>
              <a:t>6/12/2012</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73FC21BF-8D2E-444F-BB4C-89DE30797D4A}"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3AA040-D9F3-40BC-9BEC-87B4ED854E08}" type="datetimeFigureOut">
              <a:rPr lang="el-GR"/>
              <a:pPr>
                <a:defRPr/>
              </a:pPr>
              <a:t>6/12/2012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0653A066-3E9E-49B0-977C-9237E8A36103}"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83B4E2-78F9-4CCE-826A-72D6823E90CD}" type="datetimeFigureOut">
              <a:rPr lang="el-GR"/>
              <a:pPr>
                <a:defRPr/>
              </a:pPr>
              <a:t>6/12/2012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2629962B-DD4D-473D-8FFF-B337010FAF5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4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l-GR" smtClean="0"/>
          </a:p>
        </p:txBody>
      </p:sp>
      <p:sp>
        <p:nvSpPr>
          <p:cNvPr id="1044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5780154-F3F0-471A-9F5B-C6DCD3AA6034}" type="datetimeFigureOut">
              <a:rPr lang="el-GR"/>
              <a:pPr>
                <a:defRPr/>
              </a:pPr>
              <a:t>6/12/2012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90B2C78-F189-4444-BC00-1D4D249A86B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84" r:id="rId1"/>
    <p:sldLayoutId id="2147483783" r:id="rId2"/>
    <p:sldLayoutId id="2147483782" r:id="rId3"/>
    <p:sldLayoutId id="2147483781" r:id="rId4"/>
    <p:sldLayoutId id="2147483780" r:id="rId5"/>
    <p:sldLayoutId id="2147483779" r:id="rId6"/>
    <p:sldLayoutId id="2147483778" r:id="rId7"/>
    <p:sldLayoutId id="2147483777" r:id="rId8"/>
    <p:sldLayoutId id="2147483776" r:id="rId9"/>
    <p:sldLayoutId id="2147483775" r:id="rId10"/>
    <p:sldLayoutId id="21474837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76200" y="227013"/>
            <a:ext cx="8839200" cy="763587"/>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7" name="Line 3"/>
          <p:cNvSpPr>
            <a:spLocks noChangeShapeType="1"/>
          </p:cNvSpPr>
          <p:nvPr/>
        </p:nvSpPr>
        <p:spPr bwMode="auto">
          <a:xfrm>
            <a:off x="153988" y="990600"/>
            <a:ext cx="8329612" cy="0"/>
          </a:xfrm>
          <a:prstGeom prst="line">
            <a:avLst/>
          </a:prstGeom>
          <a:noFill/>
          <a:ln w="50800">
            <a:solidFill>
              <a:srgbClr val="0000CC"/>
            </a:solidFill>
            <a:round/>
            <a:headEnd type="none" w="sm" len="sm"/>
            <a:tailEnd type="none" w="sm" len="sm"/>
          </a:ln>
          <a:effectLst/>
        </p:spPr>
        <p:txBody>
          <a:bodyPr wrap="none" anchor="ctr"/>
          <a:lstStyle/>
          <a:p>
            <a:pPr algn="r">
              <a:defRPr/>
            </a:pPr>
            <a:endParaRPr lang="el-GR" sz="1600">
              <a:solidFill>
                <a:srgbClr val="000000"/>
              </a:solidFill>
              <a:latin typeface="+mn-lt"/>
            </a:endParaRPr>
          </a:p>
        </p:txBody>
      </p:sp>
      <p:sp>
        <p:nvSpPr>
          <p:cNvPr id="13316" name="Rectangle 4"/>
          <p:cNvSpPr>
            <a:spLocks noGrp="1" noChangeArrowheads="1"/>
          </p:cNvSpPr>
          <p:nvPr>
            <p:ph type="body" idx="1"/>
          </p:nvPr>
        </p:nvSpPr>
        <p:spPr bwMode="auto">
          <a:xfrm>
            <a:off x="349250" y="1143000"/>
            <a:ext cx="826135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dt" sz="half" idx="2"/>
          </p:nvPr>
        </p:nvSpPr>
        <p:spPr bwMode="auto">
          <a:xfrm>
            <a:off x="3810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400">
                <a:solidFill>
                  <a:srgbClr val="000000"/>
                </a:solidFill>
                <a:latin typeface="Times New Roman Greek" charset="-95"/>
              </a:defRPr>
            </a:lvl1pPr>
          </a:lstStyle>
          <a:p>
            <a:pPr>
              <a:defRPr/>
            </a:pPr>
            <a:endParaRPr lang="en-US"/>
          </a:p>
        </p:txBody>
      </p:sp>
      <p:sp>
        <p:nvSpPr>
          <p:cNvPr id="1030" name="Rectangle 6"/>
          <p:cNvSpPr>
            <a:spLocks noGrp="1" noChangeArrowheads="1"/>
          </p:cNvSpPr>
          <p:nvPr>
            <p:ph type="sldNum" sz="quarter" idx="4"/>
          </p:nvPr>
        </p:nvSpPr>
        <p:spPr bwMode="auto">
          <a:xfrm>
            <a:off x="68580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solidFill>
                  <a:srgbClr val="000000"/>
                </a:solidFill>
                <a:latin typeface="Times New Roman Greek" charset="-95"/>
              </a:defRPr>
            </a:lvl1pPr>
          </a:lstStyle>
          <a:p>
            <a:pPr>
              <a:defRPr/>
            </a:pPr>
            <a:fld id="{251B259F-57BB-4BC1-9FF0-BB4813E7F278}" type="slidenum">
              <a:rPr lang="en-US"/>
              <a:pPr>
                <a:defRPr/>
              </a:pPr>
              <a:t>‹#›</a:t>
            </a:fld>
            <a:endParaRPr lang="en-US"/>
          </a:p>
        </p:txBody>
      </p:sp>
      <p:sp>
        <p:nvSpPr>
          <p:cNvPr id="1033" name="Rectangle 9"/>
          <p:cNvSpPr>
            <a:spLocks noChangeArrowheads="1"/>
          </p:cNvSpPr>
          <p:nvPr/>
        </p:nvSpPr>
        <p:spPr bwMode="auto">
          <a:xfrm>
            <a:off x="6248400" y="6324600"/>
            <a:ext cx="2667000" cy="304800"/>
          </a:xfrm>
          <a:prstGeom prst="rect">
            <a:avLst/>
          </a:prstGeom>
          <a:noFill/>
          <a:ln w="9525">
            <a:noFill/>
            <a:miter lim="800000"/>
            <a:headEnd/>
            <a:tailEnd/>
          </a:ln>
          <a:effectLst/>
        </p:spPr>
        <p:txBody>
          <a:bodyPr lIns="92075" tIns="46038" rIns="92075" bIns="46038">
            <a:spAutoFit/>
          </a:bodyPr>
          <a:lstStyle/>
          <a:p>
            <a:pPr algn="ctr" eaLnBrk="0" hangingPunct="0">
              <a:defRPr/>
            </a:pPr>
            <a:r>
              <a:rPr lang="el-GR" sz="1400">
                <a:solidFill>
                  <a:srgbClr val="000099"/>
                </a:solidFill>
                <a:latin typeface="Times New Roman Greek" charset="-95"/>
              </a:rPr>
              <a:t>Πολυπλεξία και Μεταγωγή</a:t>
            </a:r>
            <a:r>
              <a:rPr lang="en-US" sz="1400">
                <a:solidFill>
                  <a:srgbClr val="000099"/>
                </a:solidFill>
                <a:latin typeface="Times New Roman Greek" charset="-95"/>
              </a:rPr>
              <a:t> - </a:t>
            </a:r>
            <a:fld id="{899D32D8-9E17-4002-B7A9-13976DD1D16D}" type="slidenum">
              <a:rPr lang="en-US" sz="1400">
                <a:solidFill>
                  <a:srgbClr val="000099"/>
                </a:solidFill>
                <a:latin typeface="Times New Roman Greek" charset="-95"/>
              </a:rPr>
              <a:pPr algn="ctr" eaLnBrk="0" hangingPunct="0">
                <a:defRPr/>
              </a:pPr>
              <a:t>‹#›</a:t>
            </a:fld>
            <a:r>
              <a:rPr lang="en-US" sz="1400">
                <a:solidFill>
                  <a:srgbClr val="000099"/>
                </a:solidFill>
                <a:latin typeface="Times New Roman Greek" charset="-95"/>
              </a:rPr>
              <a:t> </a:t>
            </a:r>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Greek" charset="-95"/>
        </a:defRPr>
      </a:lvl2pPr>
      <a:lvl3pPr algn="l" rtl="0" eaLnBrk="0" fontAlgn="base" hangingPunct="0">
        <a:spcBef>
          <a:spcPct val="0"/>
        </a:spcBef>
        <a:spcAft>
          <a:spcPct val="0"/>
        </a:spcAft>
        <a:defRPr sz="3200">
          <a:solidFill>
            <a:srgbClr val="000066"/>
          </a:solidFill>
          <a:latin typeface="Arial Greek" charset="-95"/>
        </a:defRPr>
      </a:lvl3pPr>
      <a:lvl4pPr algn="l" rtl="0" eaLnBrk="0" fontAlgn="base" hangingPunct="0">
        <a:spcBef>
          <a:spcPct val="0"/>
        </a:spcBef>
        <a:spcAft>
          <a:spcPct val="0"/>
        </a:spcAft>
        <a:defRPr sz="3200">
          <a:solidFill>
            <a:srgbClr val="000066"/>
          </a:solidFill>
          <a:latin typeface="Arial Greek" charset="-95"/>
        </a:defRPr>
      </a:lvl4pPr>
      <a:lvl5pPr algn="l" rtl="0" eaLnBrk="0" fontAlgn="base" hangingPunct="0">
        <a:spcBef>
          <a:spcPct val="0"/>
        </a:spcBef>
        <a:spcAft>
          <a:spcPct val="0"/>
        </a:spcAft>
        <a:defRPr sz="3200">
          <a:solidFill>
            <a:srgbClr val="000066"/>
          </a:solidFill>
          <a:latin typeface="Arial Greek" charset="-95"/>
        </a:defRPr>
      </a:lvl5pPr>
      <a:lvl6pPr marL="457200" algn="l" rtl="0" fontAlgn="base">
        <a:spcBef>
          <a:spcPct val="0"/>
        </a:spcBef>
        <a:spcAft>
          <a:spcPct val="0"/>
        </a:spcAft>
        <a:defRPr sz="3200">
          <a:solidFill>
            <a:srgbClr val="000066"/>
          </a:solidFill>
          <a:latin typeface="Arial Greek" charset="-95"/>
        </a:defRPr>
      </a:lvl6pPr>
      <a:lvl7pPr marL="914400" algn="l" rtl="0" fontAlgn="base">
        <a:spcBef>
          <a:spcPct val="0"/>
        </a:spcBef>
        <a:spcAft>
          <a:spcPct val="0"/>
        </a:spcAft>
        <a:defRPr sz="3200">
          <a:solidFill>
            <a:srgbClr val="000066"/>
          </a:solidFill>
          <a:latin typeface="Arial Greek" charset="-95"/>
        </a:defRPr>
      </a:lvl7pPr>
      <a:lvl8pPr marL="1371600" algn="l" rtl="0" fontAlgn="base">
        <a:spcBef>
          <a:spcPct val="0"/>
        </a:spcBef>
        <a:spcAft>
          <a:spcPct val="0"/>
        </a:spcAft>
        <a:defRPr sz="3200">
          <a:solidFill>
            <a:srgbClr val="000066"/>
          </a:solidFill>
          <a:latin typeface="Arial Greek" charset="-95"/>
        </a:defRPr>
      </a:lvl8pPr>
      <a:lvl9pPr marL="1828800" algn="l" rtl="0" fontAlgn="base">
        <a:spcBef>
          <a:spcPct val="0"/>
        </a:spcBef>
        <a:spcAft>
          <a:spcPct val="0"/>
        </a:spcAft>
        <a:defRPr sz="3200">
          <a:solidFill>
            <a:srgbClr val="000066"/>
          </a:solidFill>
          <a:latin typeface="Arial Greek" charset="-95"/>
        </a:defRPr>
      </a:lvl9pPr>
    </p:titleStyle>
    <p:bodyStyle>
      <a:lvl1pPr marL="342900" indent="-342900" algn="l" rtl="0" eaLnBrk="0" fontAlgn="base" hangingPunct="0">
        <a:spcBef>
          <a:spcPct val="20000"/>
        </a:spcBef>
        <a:spcAft>
          <a:spcPct val="0"/>
        </a:spcAft>
        <a:buClr>
          <a:srgbClr val="C700C7"/>
        </a:buClr>
        <a:buSzPct val="64000"/>
        <a:buFont typeface="Monotype Sorts"/>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700C7"/>
        </a:buClr>
        <a:buSzPct val="64000"/>
        <a:buFont typeface="Monotype Sorts"/>
        <a:buChar char="n"/>
        <a:defRPr sz="2000">
          <a:solidFill>
            <a:schemeClr val="tx1"/>
          </a:solidFill>
          <a:latin typeface="+mn-lt"/>
        </a:defRPr>
      </a:lvl2pPr>
      <a:lvl3pPr marL="1085850" indent="-228600" algn="l" rtl="0" eaLnBrk="0" fontAlgn="base" hangingPunct="0">
        <a:spcBef>
          <a:spcPct val="20000"/>
        </a:spcBef>
        <a:spcAft>
          <a:spcPct val="0"/>
        </a:spcAft>
        <a:buClr>
          <a:srgbClr val="C700C7"/>
        </a:buClr>
        <a:buFont typeface="Arial Greek" pitchFamily="34" charset="0"/>
        <a:buChar char="–"/>
        <a:defRPr sz="2000">
          <a:solidFill>
            <a:schemeClr val="tx1"/>
          </a:solidFill>
          <a:latin typeface="+mn-lt"/>
        </a:defRPr>
      </a:lvl3pPr>
      <a:lvl4pPr marL="1428750" indent="-228600" algn="l" rtl="0" eaLnBrk="0" fontAlgn="base" hangingPunct="0">
        <a:spcBef>
          <a:spcPct val="20000"/>
        </a:spcBef>
        <a:spcAft>
          <a:spcPct val="0"/>
        </a:spcAft>
        <a:buClr>
          <a:srgbClr val="C700C7"/>
        </a:buClr>
        <a:buSzPct val="64000"/>
        <a:buFont typeface="Monotype Sorts"/>
        <a:buChar char="u"/>
        <a:defRPr sz="2000">
          <a:solidFill>
            <a:schemeClr val="tx1"/>
          </a:solidFill>
          <a:latin typeface="+mn-lt"/>
        </a:defRPr>
      </a:lvl4pPr>
      <a:lvl5pPr marL="1771650" indent="-228600" algn="l" rtl="0" eaLnBrk="0" fontAlgn="base" hangingPunct="0">
        <a:spcBef>
          <a:spcPct val="20000"/>
        </a:spcBef>
        <a:spcAft>
          <a:spcPct val="0"/>
        </a:spcAft>
        <a:buClr>
          <a:srgbClr val="C700C7"/>
        </a:buClr>
        <a:buChar char="–"/>
        <a:defRPr sz="2000">
          <a:solidFill>
            <a:schemeClr val="tx1"/>
          </a:solidFill>
          <a:latin typeface="+mn-lt"/>
        </a:defRPr>
      </a:lvl5pPr>
      <a:lvl6pPr marL="2228850" indent="-228600" algn="l" rtl="0" fontAlgn="base">
        <a:spcBef>
          <a:spcPct val="20000"/>
        </a:spcBef>
        <a:spcAft>
          <a:spcPct val="0"/>
        </a:spcAft>
        <a:buClr>
          <a:srgbClr val="C700C7"/>
        </a:buClr>
        <a:buChar char="–"/>
        <a:defRPr>
          <a:solidFill>
            <a:schemeClr val="tx1"/>
          </a:solidFill>
          <a:latin typeface="+mn-lt"/>
        </a:defRPr>
      </a:lvl6pPr>
      <a:lvl7pPr marL="2686050" indent="-228600" algn="l" rtl="0" fontAlgn="base">
        <a:spcBef>
          <a:spcPct val="20000"/>
        </a:spcBef>
        <a:spcAft>
          <a:spcPct val="0"/>
        </a:spcAft>
        <a:buClr>
          <a:srgbClr val="C700C7"/>
        </a:buClr>
        <a:buChar char="–"/>
        <a:defRPr>
          <a:solidFill>
            <a:schemeClr val="tx1"/>
          </a:solidFill>
          <a:latin typeface="+mn-lt"/>
        </a:defRPr>
      </a:lvl7pPr>
      <a:lvl8pPr marL="3143250" indent="-228600" algn="l" rtl="0" fontAlgn="base">
        <a:spcBef>
          <a:spcPct val="20000"/>
        </a:spcBef>
        <a:spcAft>
          <a:spcPct val="0"/>
        </a:spcAft>
        <a:buClr>
          <a:srgbClr val="C700C7"/>
        </a:buClr>
        <a:buChar char="–"/>
        <a:defRPr>
          <a:solidFill>
            <a:schemeClr val="tx1"/>
          </a:solidFill>
          <a:latin typeface="+mn-lt"/>
        </a:defRPr>
      </a:lvl8pPr>
      <a:lvl9pPr marL="3600450" indent="-228600" algn="l" rtl="0" fontAlgn="base">
        <a:spcBef>
          <a:spcPct val="20000"/>
        </a:spcBef>
        <a:spcAft>
          <a:spcPct val="0"/>
        </a:spcAft>
        <a:buClr>
          <a:srgbClr val="C700C7"/>
        </a:buClr>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76200" y="227013"/>
            <a:ext cx="8839200" cy="763587"/>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7" name="Line 3"/>
          <p:cNvSpPr>
            <a:spLocks noChangeShapeType="1"/>
          </p:cNvSpPr>
          <p:nvPr/>
        </p:nvSpPr>
        <p:spPr bwMode="auto">
          <a:xfrm>
            <a:off x="153988" y="990600"/>
            <a:ext cx="8329612" cy="0"/>
          </a:xfrm>
          <a:prstGeom prst="line">
            <a:avLst/>
          </a:prstGeom>
          <a:noFill/>
          <a:ln w="50800">
            <a:solidFill>
              <a:srgbClr val="0000CC"/>
            </a:solidFill>
            <a:round/>
            <a:headEnd type="none" w="sm" len="sm"/>
            <a:tailEnd type="none" w="sm" len="sm"/>
          </a:ln>
          <a:effectLst/>
        </p:spPr>
        <p:txBody>
          <a:bodyPr wrap="none" anchor="ctr"/>
          <a:lstStyle/>
          <a:p>
            <a:pPr algn="r">
              <a:defRPr/>
            </a:pPr>
            <a:endParaRPr lang="el-GR" sz="1600">
              <a:solidFill>
                <a:srgbClr val="000000"/>
              </a:solidFill>
              <a:latin typeface="+mn-lt"/>
            </a:endParaRPr>
          </a:p>
        </p:txBody>
      </p:sp>
      <p:sp>
        <p:nvSpPr>
          <p:cNvPr id="25604" name="Rectangle 4"/>
          <p:cNvSpPr>
            <a:spLocks noGrp="1" noChangeArrowheads="1"/>
          </p:cNvSpPr>
          <p:nvPr>
            <p:ph type="body" idx="1"/>
          </p:nvPr>
        </p:nvSpPr>
        <p:spPr bwMode="auto">
          <a:xfrm>
            <a:off x="349250" y="1143000"/>
            <a:ext cx="826135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dt" sz="half" idx="2"/>
          </p:nvPr>
        </p:nvSpPr>
        <p:spPr bwMode="auto">
          <a:xfrm>
            <a:off x="3810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400">
                <a:solidFill>
                  <a:srgbClr val="000000"/>
                </a:solidFill>
                <a:latin typeface="Times New Roman Greek" charset="-95"/>
              </a:defRPr>
            </a:lvl1pPr>
          </a:lstStyle>
          <a:p>
            <a:pPr>
              <a:defRPr/>
            </a:pPr>
            <a:endParaRPr lang="en-US"/>
          </a:p>
        </p:txBody>
      </p:sp>
      <p:sp>
        <p:nvSpPr>
          <p:cNvPr id="1030" name="Rectangle 6"/>
          <p:cNvSpPr>
            <a:spLocks noGrp="1" noChangeArrowheads="1"/>
          </p:cNvSpPr>
          <p:nvPr>
            <p:ph type="sldNum" sz="quarter" idx="4"/>
          </p:nvPr>
        </p:nvSpPr>
        <p:spPr bwMode="auto">
          <a:xfrm>
            <a:off x="68580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solidFill>
                  <a:srgbClr val="000000"/>
                </a:solidFill>
                <a:latin typeface="Times New Roman Greek" charset="-95"/>
              </a:defRPr>
            </a:lvl1pPr>
          </a:lstStyle>
          <a:p>
            <a:pPr>
              <a:defRPr/>
            </a:pPr>
            <a:fld id="{A8C6AB07-1FF9-4434-9250-10FB8E3C0361}" type="slidenum">
              <a:rPr lang="en-US"/>
              <a:pPr>
                <a:defRPr/>
              </a:pPr>
              <a:t>‹#›</a:t>
            </a:fld>
            <a:endParaRPr lang="en-US"/>
          </a:p>
        </p:txBody>
      </p:sp>
      <p:sp>
        <p:nvSpPr>
          <p:cNvPr id="1033" name="Rectangle 9"/>
          <p:cNvSpPr>
            <a:spLocks noChangeArrowheads="1"/>
          </p:cNvSpPr>
          <p:nvPr/>
        </p:nvSpPr>
        <p:spPr bwMode="auto">
          <a:xfrm>
            <a:off x="6248400" y="6324600"/>
            <a:ext cx="2667000" cy="304800"/>
          </a:xfrm>
          <a:prstGeom prst="rect">
            <a:avLst/>
          </a:prstGeom>
          <a:noFill/>
          <a:ln w="9525">
            <a:noFill/>
            <a:miter lim="800000"/>
            <a:headEnd/>
            <a:tailEnd/>
          </a:ln>
          <a:effectLst/>
        </p:spPr>
        <p:txBody>
          <a:bodyPr lIns="92075" tIns="46038" rIns="92075" bIns="46038">
            <a:spAutoFit/>
          </a:bodyPr>
          <a:lstStyle/>
          <a:p>
            <a:pPr algn="ctr" eaLnBrk="0" hangingPunct="0">
              <a:defRPr/>
            </a:pPr>
            <a:r>
              <a:rPr lang="el-GR" sz="1400">
                <a:solidFill>
                  <a:srgbClr val="000099"/>
                </a:solidFill>
                <a:latin typeface="Times New Roman Greek" charset="-95"/>
              </a:rPr>
              <a:t>Πολυπλεξία και Μεταγωγή</a:t>
            </a:r>
            <a:r>
              <a:rPr lang="en-US" sz="1400">
                <a:solidFill>
                  <a:srgbClr val="000099"/>
                </a:solidFill>
                <a:latin typeface="Times New Roman Greek" charset="-95"/>
              </a:rPr>
              <a:t> - </a:t>
            </a:r>
            <a:fld id="{908A4323-CED6-41AE-8F56-FDB765A2223C}" type="slidenum">
              <a:rPr lang="en-US" sz="1400">
                <a:solidFill>
                  <a:srgbClr val="000099"/>
                </a:solidFill>
                <a:latin typeface="Times New Roman Greek" charset="-95"/>
              </a:rPr>
              <a:pPr algn="ctr" eaLnBrk="0" hangingPunct="0">
                <a:defRPr/>
              </a:pPr>
              <a:t>‹#›</a:t>
            </a:fld>
            <a:r>
              <a:rPr lang="en-US" sz="1400">
                <a:solidFill>
                  <a:srgbClr val="000099"/>
                </a:solidFill>
                <a:latin typeface="Times New Roman Greek" charset="-95"/>
              </a:rPr>
              <a:t> </a:t>
            </a:r>
          </a:p>
        </p:txBody>
      </p:sp>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Greek" charset="-95"/>
        </a:defRPr>
      </a:lvl2pPr>
      <a:lvl3pPr algn="l" rtl="0" eaLnBrk="0" fontAlgn="base" hangingPunct="0">
        <a:spcBef>
          <a:spcPct val="0"/>
        </a:spcBef>
        <a:spcAft>
          <a:spcPct val="0"/>
        </a:spcAft>
        <a:defRPr sz="3200">
          <a:solidFill>
            <a:srgbClr val="000066"/>
          </a:solidFill>
          <a:latin typeface="Arial Greek" charset="-95"/>
        </a:defRPr>
      </a:lvl3pPr>
      <a:lvl4pPr algn="l" rtl="0" eaLnBrk="0" fontAlgn="base" hangingPunct="0">
        <a:spcBef>
          <a:spcPct val="0"/>
        </a:spcBef>
        <a:spcAft>
          <a:spcPct val="0"/>
        </a:spcAft>
        <a:defRPr sz="3200">
          <a:solidFill>
            <a:srgbClr val="000066"/>
          </a:solidFill>
          <a:latin typeface="Arial Greek" charset="-95"/>
        </a:defRPr>
      </a:lvl4pPr>
      <a:lvl5pPr algn="l" rtl="0" eaLnBrk="0" fontAlgn="base" hangingPunct="0">
        <a:spcBef>
          <a:spcPct val="0"/>
        </a:spcBef>
        <a:spcAft>
          <a:spcPct val="0"/>
        </a:spcAft>
        <a:defRPr sz="3200">
          <a:solidFill>
            <a:srgbClr val="000066"/>
          </a:solidFill>
          <a:latin typeface="Arial Greek" charset="-95"/>
        </a:defRPr>
      </a:lvl5pPr>
      <a:lvl6pPr marL="457200" algn="l" rtl="0" fontAlgn="base">
        <a:spcBef>
          <a:spcPct val="0"/>
        </a:spcBef>
        <a:spcAft>
          <a:spcPct val="0"/>
        </a:spcAft>
        <a:defRPr sz="3200">
          <a:solidFill>
            <a:srgbClr val="000066"/>
          </a:solidFill>
          <a:latin typeface="Arial Greek" charset="-95"/>
        </a:defRPr>
      </a:lvl6pPr>
      <a:lvl7pPr marL="914400" algn="l" rtl="0" fontAlgn="base">
        <a:spcBef>
          <a:spcPct val="0"/>
        </a:spcBef>
        <a:spcAft>
          <a:spcPct val="0"/>
        </a:spcAft>
        <a:defRPr sz="3200">
          <a:solidFill>
            <a:srgbClr val="000066"/>
          </a:solidFill>
          <a:latin typeface="Arial Greek" charset="-95"/>
        </a:defRPr>
      </a:lvl7pPr>
      <a:lvl8pPr marL="1371600" algn="l" rtl="0" fontAlgn="base">
        <a:spcBef>
          <a:spcPct val="0"/>
        </a:spcBef>
        <a:spcAft>
          <a:spcPct val="0"/>
        </a:spcAft>
        <a:defRPr sz="3200">
          <a:solidFill>
            <a:srgbClr val="000066"/>
          </a:solidFill>
          <a:latin typeface="Arial Greek" charset="-95"/>
        </a:defRPr>
      </a:lvl8pPr>
      <a:lvl9pPr marL="1828800" algn="l" rtl="0" fontAlgn="base">
        <a:spcBef>
          <a:spcPct val="0"/>
        </a:spcBef>
        <a:spcAft>
          <a:spcPct val="0"/>
        </a:spcAft>
        <a:defRPr sz="3200">
          <a:solidFill>
            <a:srgbClr val="000066"/>
          </a:solidFill>
          <a:latin typeface="Arial Greek" charset="-95"/>
        </a:defRPr>
      </a:lvl9pPr>
    </p:titleStyle>
    <p:bodyStyle>
      <a:lvl1pPr marL="342900" indent="-342900" algn="l" rtl="0" eaLnBrk="0" fontAlgn="base" hangingPunct="0">
        <a:spcBef>
          <a:spcPct val="20000"/>
        </a:spcBef>
        <a:spcAft>
          <a:spcPct val="0"/>
        </a:spcAft>
        <a:buClr>
          <a:srgbClr val="C700C7"/>
        </a:buClr>
        <a:buSzPct val="64000"/>
        <a:buFont typeface="Monotype Sorts"/>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700C7"/>
        </a:buClr>
        <a:buSzPct val="64000"/>
        <a:buFont typeface="Monotype Sorts"/>
        <a:buChar char="n"/>
        <a:defRPr sz="2000">
          <a:solidFill>
            <a:schemeClr val="tx1"/>
          </a:solidFill>
          <a:latin typeface="+mn-lt"/>
        </a:defRPr>
      </a:lvl2pPr>
      <a:lvl3pPr marL="1085850" indent="-228600" algn="l" rtl="0" eaLnBrk="0" fontAlgn="base" hangingPunct="0">
        <a:spcBef>
          <a:spcPct val="20000"/>
        </a:spcBef>
        <a:spcAft>
          <a:spcPct val="0"/>
        </a:spcAft>
        <a:buClr>
          <a:srgbClr val="C700C7"/>
        </a:buClr>
        <a:buFont typeface="Arial Greek" pitchFamily="34" charset="0"/>
        <a:buChar char="–"/>
        <a:defRPr sz="2000">
          <a:solidFill>
            <a:schemeClr val="tx1"/>
          </a:solidFill>
          <a:latin typeface="+mn-lt"/>
        </a:defRPr>
      </a:lvl3pPr>
      <a:lvl4pPr marL="1428750" indent="-228600" algn="l" rtl="0" eaLnBrk="0" fontAlgn="base" hangingPunct="0">
        <a:spcBef>
          <a:spcPct val="20000"/>
        </a:spcBef>
        <a:spcAft>
          <a:spcPct val="0"/>
        </a:spcAft>
        <a:buClr>
          <a:srgbClr val="C700C7"/>
        </a:buClr>
        <a:buSzPct val="64000"/>
        <a:buFont typeface="Monotype Sorts"/>
        <a:buChar char="u"/>
        <a:defRPr sz="2000">
          <a:solidFill>
            <a:schemeClr val="tx1"/>
          </a:solidFill>
          <a:latin typeface="+mn-lt"/>
        </a:defRPr>
      </a:lvl4pPr>
      <a:lvl5pPr marL="1771650" indent="-228600" algn="l" rtl="0" eaLnBrk="0" fontAlgn="base" hangingPunct="0">
        <a:spcBef>
          <a:spcPct val="20000"/>
        </a:spcBef>
        <a:spcAft>
          <a:spcPct val="0"/>
        </a:spcAft>
        <a:buClr>
          <a:srgbClr val="C700C7"/>
        </a:buClr>
        <a:buChar char="–"/>
        <a:defRPr sz="2000">
          <a:solidFill>
            <a:schemeClr val="tx1"/>
          </a:solidFill>
          <a:latin typeface="+mn-lt"/>
        </a:defRPr>
      </a:lvl5pPr>
      <a:lvl6pPr marL="2228850" indent="-228600" algn="l" rtl="0" fontAlgn="base">
        <a:spcBef>
          <a:spcPct val="20000"/>
        </a:spcBef>
        <a:spcAft>
          <a:spcPct val="0"/>
        </a:spcAft>
        <a:buClr>
          <a:srgbClr val="C700C7"/>
        </a:buClr>
        <a:buChar char="–"/>
        <a:defRPr>
          <a:solidFill>
            <a:schemeClr val="tx1"/>
          </a:solidFill>
          <a:latin typeface="+mn-lt"/>
        </a:defRPr>
      </a:lvl6pPr>
      <a:lvl7pPr marL="2686050" indent="-228600" algn="l" rtl="0" fontAlgn="base">
        <a:spcBef>
          <a:spcPct val="20000"/>
        </a:spcBef>
        <a:spcAft>
          <a:spcPct val="0"/>
        </a:spcAft>
        <a:buClr>
          <a:srgbClr val="C700C7"/>
        </a:buClr>
        <a:buChar char="–"/>
        <a:defRPr>
          <a:solidFill>
            <a:schemeClr val="tx1"/>
          </a:solidFill>
          <a:latin typeface="+mn-lt"/>
        </a:defRPr>
      </a:lvl7pPr>
      <a:lvl8pPr marL="3143250" indent="-228600" algn="l" rtl="0" fontAlgn="base">
        <a:spcBef>
          <a:spcPct val="20000"/>
        </a:spcBef>
        <a:spcAft>
          <a:spcPct val="0"/>
        </a:spcAft>
        <a:buClr>
          <a:srgbClr val="C700C7"/>
        </a:buClr>
        <a:buChar char="–"/>
        <a:defRPr>
          <a:solidFill>
            <a:schemeClr val="tx1"/>
          </a:solidFill>
          <a:latin typeface="+mn-lt"/>
        </a:defRPr>
      </a:lvl8pPr>
      <a:lvl9pPr marL="3600450" indent="-228600" algn="l" rtl="0" fontAlgn="base">
        <a:spcBef>
          <a:spcPct val="20000"/>
        </a:spcBef>
        <a:spcAft>
          <a:spcPct val="0"/>
        </a:spcAft>
        <a:buClr>
          <a:srgbClr val="C700C7"/>
        </a:buClr>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2227" name="Rectangle 3"/>
          <p:cNvSpPr>
            <a:spLocks noGrp="1" noChangeArrowheads="1"/>
          </p:cNvSpPr>
          <p:nvPr>
            <p:ph type="body" idx="1"/>
          </p:nvPr>
        </p:nvSpPr>
        <p:spPr bwMode="auto">
          <a:xfrm>
            <a:off x="533400" y="1600200"/>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00000"/>
                </a:solidFill>
                <a:latin typeface="Times New Roman" pitchFamily="18" charset="0"/>
              </a:defRPr>
            </a:lvl1pPr>
          </a:lstStyle>
          <a:p>
            <a:pPr>
              <a:defRPr/>
            </a:pPr>
            <a:endParaRPr lang="el-GR"/>
          </a:p>
        </p:txBody>
      </p:sp>
      <p:sp>
        <p:nvSpPr>
          <p:cNvPr id="1029" name="Rectangle 5"/>
          <p:cNvSpPr>
            <a:spLocks noGrp="1" noChangeArrowheads="1"/>
          </p:cNvSpPr>
          <p:nvPr>
            <p:ph type="ftr" sz="quarter" idx="3"/>
          </p:nvPr>
        </p:nvSpPr>
        <p:spPr bwMode="auto">
          <a:xfrm>
            <a:off x="5410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000000"/>
                </a:solidFill>
                <a:latin typeface="Arial" charset="0"/>
                <a:cs typeface="Arial" charset="0"/>
              </a:defRPr>
            </a:lvl1pPr>
          </a:lstStyle>
          <a:p>
            <a:pPr>
              <a:defRPr/>
            </a:pPr>
            <a:r>
              <a:rPr lang="en-US"/>
              <a:t>5: DataLink Layer</a:t>
            </a:r>
          </a:p>
        </p:txBody>
      </p:sp>
      <p:sp>
        <p:nvSpPr>
          <p:cNvPr id="1030" name="Rectangle 6"/>
          <p:cNvSpPr>
            <a:spLocks noGrp="1" noChangeArrowheads="1"/>
          </p:cNvSpPr>
          <p:nvPr>
            <p:ph type="sldNum" sz="quarter" idx="4"/>
          </p:nvPr>
        </p:nvSpPr>
        <p:spPr bwMode="auto">
          <a:xfrm>
            <a:off x="8162925" y="6400800"/>
            <a:ext cx="67627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000000"/>
                </a:solidFill>
                <a:latin typeface="Arial" charset="0"/>
                <a:cs typeface="Arial" charset="0"/>
              </a:defRPr>
            </a:lvl1pPr>
          </a:lstStyle>
          <a:p>
            <a:pPr>
              <a:defRPr/>
            </a:pPr>
            <a:r>
              <a:rPr lang="en-US"/>
              <a:t>5-</a:t>
            </a:r>
            <a:fld id="{6A7E1F65-46FC-4834-BAC4-06A291734C7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Lst>
  <p:hf hdr="0" dt="0"/>
  <p:txStyles>
    <p:titleStyle>
      <a:lvl1pPr algn="l" rtl="0" eaLnBrk="0" fontAlgn="base" hangingPunct="0">
        <a:spcBef>
          <a:spcPct val="0"/>
        </a:spcBef>
        <a:spcAft>
          <a:spcPct val="0"/>
        </a:spcAft>
        <a:defRPr sz="4000" u="sng">
          <a:solidFill>
            <a:schemeClr val="accent2"/>
          </a:solidFill>
          <a:latin typeface="+mj-lt"/>
          <a:ea typeface="+mj-ea"/>
          <a:cs typeface="+mj-cs"/>
        </a:defRPr>
      </a:lvl1pPr>
      <a:lvl2pPr algn="l" rtl="0" eaLnBrk="0" fontAlgn="base" hangingPunct="0">
        <a:spcBef>
          <a:spcPct val="0"/>
        </a:spcBef>
        <a:spcAft>
          <a:spcPct val="0"/>
        </a:spcAft>
        <a:defRPr sz="4000" u="sng">
          <a:solidFill>
            <a:schemeClr val="accent2"/>
          </a:solidFill>
          <a:latin typeface="Comic Sans MS" pitchFamily="66" charset="0"/>
        </a:defRPr>
      </a:lvl2pPr>
      <a:lvl3pPr algn="l" rtl="0" eaLnBrk="0" fontAlgn="base" hangingPunct="0">
        <a:spcBef>
          <a:spcPct val="0"/>
        </a:spcBef>
        <a:spcAft>
          <a:spcPct val="0"/>
        </a:spcAft>
        <a:defRPr sz="4000" u="sng">
          <a:solidFill>
            <a:schemeClr val="accent2"/>
          </a:solidFill>
          <a:latin typeface="Comic Sans MS" pitchFamily="66" charset="0"/>
        </a:defRPr>
      </a:lvl3pPr>
      <a:lvl4pPr algn="l" rtl="0" eaLnBrk="0" fontAlgn="base" hangingPunct="0">
        <a:spcBef>
          <a:spcPct val="0"/>
        </a:spcBef>
        <a:spcAft>
          <a:spcPct val="0"/>
        </a:spcAft>
        <a:defRPr sz="4000" u="sng">
          <a:solidFill>
            <a:schemeClr val="accent2"/>
          </a:solidFill>
          <a:latin typeface="Comic Sans MS" pitchFamily="66" charset="0"/>
        </a:defRPr>
      </a:lvl4pPr>
      <a:lvl5pPr algn="l" rtl="0" eaLnBrk="0" fontAlgn="base" hangingPunct="0">
        <a:spcBef>
          <a:spcPct val="0"/>
        </a:spcBef>
        <a:spcAft>
          <a:spcPct val="0"/>
        </a:spcAft>
        <a:defRPr sz="4000" u="sng">
          <a:solidFill>
            <a:schemeClr val="accent2"/>
          </a:solidFill>
          <a:latin typeface="Comic Sans MS" pitchFamily="66" charset="0"/>
        </a:defRPr>
      </a:lvl5pPr>
      <a:lvl6pPr marL="457200" algn="l" rtl="0" eaLnBrk="0" fontAlgn="base" hangingPunct="0">
        <a:spcBef>
          <a:spcPct val="0"/>
        </a:spcBef>
        <a:spcAft>
          <a:spcPct val="0"/>
        </a:spcAft>
        <a:defRPr sz="4000" u="sng">
          <a:solidFill>
            <a:schemeClr val="accent2"/>
          </a:solidFill>
          <a:latin typeface="Comic Sans MS" pitchFamily="66" charset="0"/>
        </a:defRPr>
      </a:lvl6pPr>
      <a:lvl7pPr marL="914400" algn="l" rtl="0" eaLnBrk="0" fontAlgn="base" hangingPunct="0">
        <a:spcBef>
          <a:spcPct val="0"/>
        </a:spcBef>
        <a:spcAft>
          <a:spcPct val="0"/>
        </a:spcAft>
        <a:defRPr sz="4000" u="sng">
          <a:solidFill>
            <a:schemeClr val="accent2"/>
          </a:solidFill>
          <a:latin typeface="Comic Sans MS" pitchFamily="66" charset="0"/>
        </a:defRPr>
      </a:lvl7pPr>
      <a:lvl8pPr marL="1371600" algn="l" rtl="0" eaLnBrk="0" fontAlgn="base" hangingPunct="0">
        <a:spcBef>
          <a:spcPct val="0"/>
        </a:spcBef>
        <a:spcAft>
          <a:spcPct val="0"/>
        </a:spcAft>
        <a:defRPr sz="4000" u="sng">
          <a:solidFill>
            <a:schemeClr val="accent2"/>
          </a:solidFill>
          <a:latin typeface="Comic Sans MS" pitchFamily="66" charset="0"/>
        </a:defRPr>
      </a:lvl8pPr>
      <a:lvl9pPr marL="1828800" algn="l" rtl="0" eaLnBrk="0" fontAlgn="base" hangingPunct="0">
        <a:spcBef>
          <a:spcPct val="0"/>
        </a:spcBef>
        <a:spcAft>
          <a:spcPct val="0"/>
        </a:spcAft>
        <a:defRPr sz="4000" u="sng">
          <a:solidFill>
            <a:schemeClr val="accent2"/>
          </a:solidFill>
          <a:latin typeface="Comic Sans MS" pitchFamily="66" charset="0"/>
        </a:defRPr>
      </a:lvl9pPr>
    </p:titleStyle>
    <p:bodyStyle>
      <a:lvl1pPr marL="342900" indent="-342900" algn="l" rtl="0" eaLnBrk="0" fontAlgn="base" hangingPunct="0">
        <a:spcBef>
          <a:spcPct val="20000"/>
        </a:spcBef>
        <a:spcAft>
          <a:spcPct val="0"/>
        </a:spcAft>
        <a:buClr>
          <a:schemeClr val="accent2"/>
        </a:buClr>
        <a:buSzPct val="85000"/>
        <a:buFont typeface="ZapfDingbats"/>
        <a:buChar char="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a:buChar char="m"/>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6563" name="Rectangle 3"/>
          <p:cNvSpPr>
            <a:spLocks noGrp="1" noChangeArrowheads="1"/>
          </p:cNvSpPr>
          <p:nvPr>
            <p:ph type="body" idx="1"/>
          </p:nvPr>
        </p:nvSpPr>
        <p:spPr bwMode="auto">
          <a:xfrm>
            <a:off x="533400" y="1600200"/>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00000"/>
                </a:solidFill>
                <a:latin typeface="Times New Roman" pitchFamily="18" charset="0"/>
              </a:defRPr>
            </a:lvl1pPr>
          </a:lstStyle>
          <a:p>
            <a:pPr>
              <a:defRPr/>
            </a:pPr>
            <a:endParaRPr lang="el-GR"/>
          </a:p>
        </p:txBody>
      </p:sp>
      <p:sp>
        <p:nvSpPr>
          <p:cNvPr id="1029" name="Rectangle 5"/>
          <p:cNvSpPr>
            <a:spLocks noGrp="1" noChangeArrowheads="1"/>
          </p:cNvSpPr>
          <p:nvPr>
            <p:ph type="ftr" sz="quarter" idx="3"/>
          </p:nvPr>
        </p:nvSpPr>
        <p:spPr bwMode="auto">
          <a:xfrm>
            <a:off x="5410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000000"/>
                </a:solidFill>
                <a:latin typeface="Arial" charset="0"/>
                <a:cs typeface="Arial" charset="0"/>
              </a:defRPr>
            </a:lvl1pPr>
          </a:lstStyle>
          <a:p>
            <a:pPr>
              <a:defRPr/>
            </a:pPr>
            <a:r>
              <a:rPr lang="en-US"/>
              <a:t>5: DataLink Layer</a:t>
            </a:r>
          </a:p>
        </p:txBody>
      </p:sp>
      <p:sp>
        <p:nvSpPr>
          <p:cNvPr id="1030" name="Rectangle 6"/>
          <p:cNvSpPr>
            <a:spLocks noGrp="1" noChangeArrowheads="1"/>
          </p:cNvSpPr>
          <p:nvPr>
            <p:ph type="sldNum" sz="quarter" idx="4"/>
          </p:nvPr>
        </p:nvSpPr>
        <p:spPr bwMode="auto">
          <a:xfrm>
            <a:off x="8162925" y="6400800"/>
            <a:ext cx="67627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000000"/>
                </a:solidFill>
                <a:latin typeface="Arial" charset="0"/>
                <a:cs typeface="Arial" charset="0"/>
              </a:defRPr>
            </a:lvl1pPr>
          </a:lstStyle>
          <a:p>
            <a:pPr>
              <a:defRPr/>
            </a:pPr>
            <a:r>
              <a:rPr lang="en-US"/>
              <a:t>5-</a:t>
            </a:r>
            <a:fld id="{A0EEB331-E012-4A65-9B97-5D98BB13BE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Lst>
  <p:hf hdr="0" dt="0"/>
  <p:txStyles>
    <p:titleStyle>
      <a:lvl1pPr algn="l" rtl="0" eaLnBrk="0" fontAlgn="base" hangingPunct="0">
        <a:spcBef>
          <a:spcPct val="0"/>
        </a:spcBef>
        <a:spcAft>
          <a:spcPct val="0"/>
        </a:spcAft>
        <a:defRPr sz="4000" u="sng">
          <a:solidFill>
            <a:schemeClr val="accent2"/>
          </a:solidFill>
          <a:latin typeface="+mj-lt"/>
          <a:ea typeface="+mj-ea"/>
          <a:cs typeface="+mj-cs"/>
        </a:defRPr>
      </a:lvl1pPr>
      <a:lvl2pPr algn="l" rtl="0" eaLnBrk="0" fontAlgn="base" hangingPunct="0">
        <a:spcBef>
          <a:spcPct val="0"/>
        </a:spcBef>
        <a:spcAft>
          <a:spcPct val="0"/>
        </a:spcAft>
        <a:defRPr sz="4000" u="sng">
          <a:solidFill>
            <a:schemeClr val="accent2"/>
          </a:solidFill>
          <a:latin typeface="Comic Sans MS" pitchFamily="66" charset="0"/>
        </a:defRPr>
      </a:lvl2pPr>
      <a:lvl3pPr algn="l" rtl="0" eaLnBrk="0" fontAlgn="base" hangingPunct="0">
        <a:spcBef>
          <a:spcPct val="0"/>
        </a:spcBef>
        <a:spcAft>
          <a:spcPct val="0"/>
        </a:spcAft>
        <a:defRPr sz="4000" u="sng">
          <a:solidFill>
            <a:schemeClr val="accent2"/>
          </a:solidFill>
          <a:latin typeface="Comic Sans MS" pitchFamily="66" charset="0"/>
        </a:defRPr>
      </a:lvl3pPr>
      <a:lvl4pPr algn="l" rtl="0" eaLnBrk="0" fontAlgn="base" hangingPunct="0">
        <a:spcBef>
          <a:spcPct val="0"/>
        </a:spcBef>
        <a:spcAft>
          <a:spcPct val="0"/>
        </a:spcAft>
        <a:defRPr sz="4000" u="sng">
          <a:solidFill>
            <a:schemeClr val="accent2"/>
          </a:solidFill>
          <a:latin typeface="Comic Sans MS" pitchFamily="66" charset="0"/>
        </a:defRPr>
      </a:lvl4pPr>
      <a:lvl5pPr algn="l" rtl="0" eaLnBrk="0" fontAlgn="base" hangingPunct="0">
        <a:spcBef>
          <a:spcPct val="0"/>
        </a:spcBef>
        <a:spcAft>
          <a:spcPct val="0"/>
        </a:spcAft>
        <a:defRPr sz="4000" u="sng">
          <a:solidFill>
            <a:schemeClr val="accent2"/>
          </a:solidFill>
          <a:latin typeface="Comic Sans MS" pitchFamily="66" charset="0"/>
        </a:defRPr>
      </a:lvl5pPr>
      <a:lvl6pPr marL="457200" algn="l" rtl="0" eaLnBrk="0" fontAlgn="base" hangingPunct="0">
        <a:spcBef>
          <a:spcPct val="0"/>
        </a:spcBef>
        <a:spcAft>
          <a:spcPct val="0"/>
        </a:spcAft>
        <a:defRPr sz="4000" u="sng">
          <a:solidFill>
            <a:schemeClr val="accent2"/>
          </a:solidFill>
          <a:latin typeface="Comic Sans MS" pitchFamily="66" charset="0"/>
        </a:defRPr>
      </a:lvl6pPr>
      <a:lvl7pPr marL="914400" algn="l" rtl="0" eaLnBrk="0" fontAlgn="base" hangingPunct="0">
        <a:spcBef>
          <a:spcPct val="0"/>
        </a:spcBef>
        <a:spcAft>
          <a:spcPct val="0"/>
        </a:spcAft>
        <a:defRPr sz="4000" u="sng">
          <a:solidFill>
            <a:schemeClr val="accent2"/>
          </a:solidFill>
          <a:latin typeface="Comic Sans MS" pitchFamily="66" charset="0"/>
        </a:defRPr>
      </a:lvl7pPr>
      <a:lvl8pPr marL="1371600" algn="l" rtl="0" eaLnBrk="0" fontAlgn="base" hangingPunct="0">
        <a:spcBef>
          <a:spcPct val="0"/>
        </a:spcBef>
        <a:spcAft>
          <a:spcPct val="0"/>
        </a:spcAft>
        <a:defRPr sz="4000" u="sng">
          <a:solidFill>
            <a:schemeClr val="accent2"/>
          </a:solidFill>
          <a:latin typeface="Comic Sans MS" pitchFamily="66" charset="0"/>
        </a:defRPr>
      </a:lvl8pPr>
      <a:lvl9pPr marL="1828800" algn="l" rtl="0" eaLnBrk="0" fontAlgn="base" hangingPunct="0">
        <a:spcBef>
          <a:spcPct val="0"/>
        </a:spcBef>
        <a:spcAft>
          <a:spcPct val="0"/>
        </a:spcAft>
        <a:defRPr sz="4000" u="sng">
          <a:solidFill>
            <a:schemeClr val="accent2"/>
          </a:solidFill>
          <a:latin typeface="Comic Sans MS" pitchFamily="66" charset="0"/>
        </a:defRPr>
      </a:lvl9pPr>
    </p:titleStyle>
    <p:bodyStyle>
      <a:lvl1pPr marL="342900" indent="-342900" algn="l" rtl="0" eaLnBrk="0" fontAlgn="base" hangingPunct="0">
        <a:spcBef>
          <a:spcPct val="20000"/>
        </a:spcBef>
        <a:spcAft>
          <a:spcPct val="0"/>
        </a:spcAft>
        <a:buClr>
          <a:schemeClr val="accent2"/>
        </a:buClr>
        <a:buSzPct val="85000"/>
        <a:buFont typeface="ZapfDingbats"/>
        <a:buChar char="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a:buChar char="m"/>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tsarakis@csd.uoc.gr" TargetMode="External"/><Relationship Id="rId2" Type="http://schemas.openxmlformats.org/officeDocument/2006/relationships/hyperlink" Target="http://www.csd.uoc.gr/~hy335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5.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ctrTitle"/>
          </p:nvPr>
        </p:nvSpPr>
        <p:spPr/>
        <p:txBody>
          <a:bodyPr/>
          <a:lstStyle/>
          <a:p>
            <a:pPr eaLnBrk="1" hangingPunct="1"/>
            <a:r>
              <a:rPr lang="en-US" dirty="0" smtClean="0"/>
              <a:t>Tutorial for Mid-Term Exam 1</a:t>
            </a:r>
          </a:p>
        </p:txBody>
      </p:sp>
      <p:sp>
        <p:nvSpPr>
          <p:cNvPr id="3" name="Subtitle 2"/>
          <p:cNvSpPr>
            <a:spLocks noGrp="1"/>
          </p:cNvSpPr>
          <p:nvPr>
            <p:ph type="subTitle" idx="1"/>
          </p:nvPr>
        </p:nvSpPr>
        <p:spPr>
          <a:xfrm>
            <a:off x="683568" y="3886200"/>
            <a:ext cx="7776864" cy="1752600"/>
          </a:xfrm>
        </p:spPr>
        <p:txBody>
          <a:bodyPr rtlCol="0">
            <a:normAutofit/>
          </a:bodyPr>
          <a:lstStyle/>
          <a:p>
            <a:pPr algn="l" eaLnBrk="1" fontAlgn="auto" hangingPunct="1">
              <a:spcAft>
                <a:spcPts val="0"/>
              </a:spcAft>
              <a:defRPr/>
            </a:pPr>
            <a:r>
              <a:rPr lang="en-US" sz="2400" dirty="0" smtClean="0">
                <a:solidFill>
                  <a:schemeClr val="tx1"/>
                </a:solidFill>
              </a:rPr>
              <a:t>hy335a			</a:t>
            </a:r>
            <a:r>
              <a:rPr lang="en-US" sz="2400" dirty="0" smtClean="0">
                <a:solidFill>
                  <a:schemeClr val="tx1">
                    <a:lumMod val="50000"/>
                    <a:lumOff val="50000"/>
                  </a:schemeClr>
                </a:solidFill>
                <a:hlinkClick r:id="rId2"/>
              </a:rPr>
              <a:t>http</a:t>
            </a:r>
            <a:r>
              <a:rPr lang="en-US" sz="2400" dirty="0">
                <a:solidFill>
                  <a:schemeClr val="tx1">
                    <a:lumMod val="50000"/>
                    <a:lumOff val="50000"/>
                  </a:schemeClr>
                </a:solidFill>
                <a:hlinkClick r:id="rId2"/>
              </a:rPr>
              <a:t>://www.csd.uoc.gr/~hy335a</a:t>
            </a:r>
            <a:r>
              <a:rPr lang="en-US" sz="2400" dirty="0" smtClean="0">
                <a:solidFill>
                  <a:schemeClr val="tx1">
                    <a:lumMod val="50000"/>
                    <a:lumOff val="50000"/>
                  </a:schemeClr>
                </a:solidFill>
                <a:hlinkClick r:id="rId2"/>
              </a:rPr>
              <a:t>/</a:t>
            </a:r>
            <a:r>
              <a:rPr lang="en-US" sz="2400" dirty="0" smtClean="0">
                <a:solidFill>
                  <a:schemeClr val="tx1">
                    <a:lumMod val="50000"/>
                    <a:lumOff val="50000"/>
                  </a:schemeClr>
                </a:solidFill>
              </a:rPr>
              <a:t> </a:t>
            </a:r>
          </a:p>
          <a:p>
            <a:pPr algn="l" eaLnBrk="1" fontAlgn="auto" hangingPunct="1">
              <a:spcAft>
                <a:spcPts val="0"/>
              </a:spcAft>
              <a:buFont typeface="Arial" pitchFamily="34" charset="0"/>
              <a:buNone/>
              <a:defRPr/>
            </a:pPr>
            <a:r>
              <a:rPr lang="en-US" sz="2400" dirty="0" err="1" smtClean="0">
                <a:solidFill>
                  <a:schemeClr val="tx1"/>
                </a:solidFill>
              </a:rPr>
              <a:t>Michalis</a:t>
            </a:r>
            <a:r>
              <a:rPr lang="en-US" sz="2400" dirty="0" smtClean="0">
                <a:solidFill>
                  <a:schemeClr val="tx1"/>
                </a:solidFill>
              </a:rPr>
              <a:t> </a:t>
            </a:r>
            <a:r>
              <a:rPr lang="en-US" sz="2400" dirty="0" err="1" smtClean="0">
                <a:solidFill>
                  <a:schemeClr val="tx1"/>
                </a:solidFill>
              </a:rPr>
              <a:t>Katsarakis</a:t>
            </a:r>
            <a:r>
              <a:rPr lang="en-US" sz="2400" dirty="0" smtClean="0">
                <a:solidFill>
                  <a:schemeClr val="tx1"/>
                </a:solidFill>
              </a:rPr>
              <a:t>	</a:t>
            </a:r>
            <a:r>
              <a:rPr lang="en-US" sz="2400" dirty="0" smtClean="0">
                <a:hlinkClick r:id="rId3"/>
              </a:rPr>
              <a:t>katsarakis@csd.uoc.gr</a:t>
            </a:r>
            <a:endParaRPr lang="en-US" sz="2400" dirty="0"/>
          </a:p>
          <a:p>
            <a:pPr algn="l" eaLnBrk="1" fontAlgn="auto" hangingPunct="1">
              <a:spcAft>
                <a:spcPts val="0"/>
              </a:spcAft>
              <a:buFont typeface="Arial" pitchFamily="34" charset="0"/>
              <a:buNone/>
              <a:defRPr/>
            </a:pPr>
            <a:r>
              <a:rPr lang="en-US" sz="2000" dirty="0" smtClean="0">
                <a:solidFill>
                  <a:schemeClr val="tx1">
                    <a:lumMod val="50000"/>
                    <a:lumOff val="50000"/>
                  </a:schemeClr>
                </a:solidFill>
              </a:rPr>
              <a:t>13 November 2012</a:t>
            </a:r>
            <a:endParaRPr lang="el-GR" sz="2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4</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6"/>
          <p:cNvSpPr>
            <a:spLocks noGrp="1"/>
          </p:cNvSpPr>
          <p:nvPr>
            <p:ph type="title"/>
          </p:nvPr>
        </p:nvSpPr>
        <p:spPr/>
        <p:txBody>
          <a:bodyPr/>
          <a:lstStyle/>
          <a:p>
            <a:pPr eaLnBrk="1" hangingPunct="1"/>
            <a:r>
              <a:rPr lang="en-US" dirty="0" smtClean="0"/>
              <a:t>Exercise 4</a:t>
            </a:r>
            <a:endParaRPr lang="el-GR" dirty="0" smtClean="0"/>
          </a:p>
        </p:txBody>
      </p:sp>
      <p:pic>
        <p:nvPicPr>
          <p:cNvPr id="91138" name="Picture 2"/>
          <p:cNvPicPr>
            <a:picLocks noChangeAspect="1" noChangeArrowheads="1"/>
          </p:cNvPicPr>
          <p:nvPr/>
        </p:nvPicPr>
        <p:blipFill rotWithShape="1">
          <a:blip r:embed="rId2" cstate="print"/>
          <a:srcRect l="-30824" r="30820"/>
          <a:stretch/>
        </p:blipFill>
        <p:spPr bwMode="auto">
          <a:xfrm>
            <a:off x="-684787" y="1101601"/>
            <a:ext cx="5256212" cy="2111375"/>
          </a:xfrm>
          <a:prstGeom prst="rect">
            <a:avLst/>
          </a:prstGeom>
          <a:noFill/>
          <a:ln w="9525">
            <a:noFill/>
            <a:miter lim="800000"/>
            <a:headEnd/>
            <a:tailEnd/>
          </a:ln>
        </p:spPr>
      </p:pic>
      <p:sp>
        <p:nvSpPr>
          <p:cNvPr id="91140" name="TextBox 5"/>
          <p:cNvSpPr txBox="1">
            <a:spLocks noChangeArrowheads="1"/>
          </p:cNvSpPr>
          <p:nvPr/>
        </p:nvSpPr>
        <p:spPr bwMode="auto">
          <a:xfrm>
            <a:off x="5910391" y="2423867"/>
            <a:ext cx="1355725" cy="646112"/>
          </a:xfrm>
          <a:prstGeom prst="rect">
            <a:avLst/>
          </a:prstGeom>
          <a:noFill/>
          <a:ln w="9525">
            <a:noFill/>
            <a:miter lim="800000"/>
            <a:headEnd/>
            <a:tailEnd/>
          </a:ln>
        </p:spPr>
        <p:txBody>
          <a:bodyPr wrap="none">
            <a:spAutoFit/>
          </a:bodyPr>
          <a:lstStyle/>
          <a:p>
            <a:pPr algn="ctr"/>
            <a:r>
              <a:rPr lang="en-US" dirty="0">
                <a:latin typeface="Calibri" pitchFamily="34" charset="0"/>
              </a:rPr>
              <a:t>Statistical</a:t>
            </a:r>
          </a:p>
          <a:p>
            <a:pPr algn="ctr"/>
            <a:r>
              <a:rPr lang="en-US" dirty="0">
                <a:latin typeface="Calibri" pitchFamily="34" charset="0"/>
              </a:rPr>
              <a:t>Multiplexing</a:t>
            </a:r>
            <a:endParaRPr lang="el-GR" dirty="0">
              <a:latin typeface="Calibri" pitchFamily="34" charset="0"/>
            </a:endParaRPr>
          </a:p>
        </p:txBody>
      </p:sp>
      <p:sp>
        <p:nvSpPr>
          <p:cNvPr id="8" name="Content Placeholder 7"/>
          <p:cNvSpPr>
            <a:spLocks noGrp="1"/>
          </p:cNvSpPr>
          <p:nvPr>
            <p:ph idx="1"/>
          </p:nvPr>
        </p:nvSpPr>
        <p:spPr>
          <a:xfrm>
            <a:off x="457200" y="3146669"/>
            <a:ext cx="8229600" cy="3522691"/>
          </a:xfrm>
        </p:spPr>
        <p:txBody>
          <a:bodyPr rtlCol="0">
            <a:normAutofit fontScale="70000" lnSpcReduction="20000"/>
          </a:bodyPr>
          <a:lstStyle/>
          <a:p>
            <a:pPr eaLnBrk="1" fontAlgn="auto" hangingPunct="1">
              <a:spcAft>
                <a:spcPts val="0"/>
              </a:spcAft>
              <a:defRPr/>
            </a:pPr>
            <a:r>
              <a:rPr lang="en-US" dirty="0" smtClean="0"/>
              <a:t>Statistical Multiplexing</a:t>
            </a:r>
          </a:p>
          <a:p>
            <a:pPr lvl="1" eaLnBrk="1" fontAlgn="auto" hangingPunct="1">
              <a:spcAft>
                <a:spcPts val="0"/>
              </a:spcAft>
              <a:defRPr/>
            </a:pPr>
            <a:r>
              <a:rPr lang="en-US" dirty="0"/>
              <a:t>No resource </a:t>
            </a:r>
            <a:r>
              <a:rPr lang="en-US" dirty="0" smtClean="0"/>
              <a:t>reservation</a:t>
            </a:r>
          </a:p>
          <a:p>
            <a:pPr lvl="1" eaLnBrk="1" fontAlgn="auto" hangingPunct="1">
              <a:spcAft>
                <a:spcPts val="0"/>
              </a:spcAft>
              <a:defRPr/>
            </a:pPr>
            <a:r>
              <a:rPr lang="en-US" dirty="0" smtClean="0"/>
              <a:t>Packets of different sources alternate in the link</a:t>
            </a:r>
          </a:p>
          <a:p>
            <a:pPr lvl="2" eaLnBrk="1" fontAlgn="auto" hangingPunct="1">
              <a:spcAft>
                <a:spcPts val="0"/>
              </a:spcAft>
              <a:defRPr/>
            </a:pPr>
            <a:r>
              <a:rPr lang="en-US" dirty="0" smtClean="0"/>
              <a:t>Packets delivered </a:t>
            </a:r>
            <a:r>
              <a:rPr lang="en-US" dirty="0"/>
              <a:t>asynchronously in a first-come first-serve </a:t>
            </a:r>
            <a:r>
              <a:rPr lang="en-US" dirty="0" smtClean="0"/>
              <a:t>fashion</a:t>
            </a:r>
          </a:p>
          <a:p>
            <a:pPr lvl="2" eaLnBrk="1" fontAlgn="auto" hangingPunct="1">
              <a:spcAft>
                <a:spcPts val="0"/>
              </a:spcAft>
              <a:defRPr/>
            </a:pPr>
            <a:r>
              <a:rPr lang="en-US" dirty="0"/>
              <a:t>Need for </a:t>
            </a:r>
            <a:r>
              <a:rPr lang="en-US" dirty="0" smtClean="0"/>
              <a:t>buffers</a:t>
            </a:r>
          </a:p>
          <a:p>
            <a:pPr lvl="2" eaLnBrk="1" fontAlgn="auto" hangingPunct="1">
              <a:spcAft>
                <a:spcPts val="0"/>
              </a:spcAft>
              <a:defRPr/>
            </a:pPr>
            <a:r>
              <a:rPr lang="en-US" dirty="0" smtClean="0"/>
              <a:t>Packets need labels or addresses</a:t>
            </a:r>
          </a:p>
          <a:p>
            <a:pPr lvl="1" eaLnBrk="1" fontAlgn="auto" hangingPunct="1">
              <a:spcAft>
                <a:spcPts val="0"/>
              </a:spcAft>
              <a:defRPr/>
            </a:pPr>
            <a:r>
              <a:rPr lang="en-US" dirty="0" smtClean="0"/>
              <a:t>The sequence of packets is proposed, based on the assumption that the likelihood of having multiple nodes sending data simultaneously and exceeding the link capacity is extremely small</a:t>
            </a:r>
          </a:p>
          <a:p>
            <a:pPr lvl="2" eaLnBrk="1" fontAlgn="auto" hangingPunct="1">
              <a:spcAft>
                <a:spcPts val="0"/>
              </a:spcAft>
              <a:defRPr/>
            </a:pPr>
            <a:r>
              <a:rPr lang="en-US" dirty="0" smtClean="0"/>
              <a:t>Better </a:t>
            </a:r>
            <a:r>
              <a:rPr lang="en-US" dirty="0"/>
              <a:t>link </a:t>
            </a:r>
            <a:r>
              <a:rPr lang="en-US" dirty="0" smtClean="0"/>
              <a:t>utilization</a:t>
            </a:r>
          </a:p>
          <a:p>
            <a:pPr lvl="2" eaLnBrk="1" fontAlgn="auto" hangingPunct="1">
              <a:spcAft>
                <a:spcPts val="0"/>
              </a:spcAft>
              <a:defRPr/>
            </a:pPr>
            <a:r>
              <a:rPr lang="en-US" dirty="0" smtClean="0"/>
              <a:t>Efficient for </a:t>
            </a:r>
            <a:r>
              <a:rPr lang="en-US" dirty="0" err="1" smtClean="0"/>
              <a:t>bursty</a:t>
            </a:r>
            <a:r>
              <a:rPr lang="en-US" dirty="0" smtClean="0"/>
              <a:t> traffic</a:t>
            </a:r>
            <a:endParaRPr lang="en-US" dirty="0"/>
          </a:p>
          <a:p>
            <a:pPr eaLnBrk="1" fontAlgn="auto" hangingPunct="1">
              <a:spcAft>
                <a:spcPts val="0"/>
              </a:spcAft>
              <a:defRPr/>
            </a:pPr>
            <a:endParaRPr lang="en-US" dirty="0" smtClean="0"/>
          </a:p>
        </p:txBody>
      </p:sp>
      <p:grpSp>
        <p:nvGrpSpPr>
          <p:cNvPr id="12" name="Group 67"/>
          <p:cNvGrpSpPr>
            <a:grpSpLocks/>
          </p:cNvGrpSpPr>
          <p:nvPr/>
        </p:nvGrpSpPr>
        <p:grpSpPr bwMode="auto">
          <a:xfrm>
            <a:off x="4860032" y="1304182"/>
            <a:ext cx="3237040" cy="1546794"/>
            <a:chOff x="1248" y="2448"/>
            <a:chExt cx="3114" cy="1488"/>
          </a:xfrm>
        </p:grpSpPr>
        <p:sp>
          <p:nvSpPr>
            <p:cNvPr id="13" name="Freeform 4"/>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close/>
                </a:path>
              </a:pathLst>
            </a:custGeom>
            <a:solidFill>
              <a:srgbClr val="CCFFFF"/>
            </a:solidFill>
            <a:ln w="9525">
              <a:noFill/>
              <a:round/>
              <a:headEnd/>
              <a:tailEnd/>
            </a:ln>
          </p:spPr>
          <p:txBody>
            <a:bodyPr/>
            <a:lstStyle/>
            <a:p>
              <a:endParaRPr lang="en-US"/>
            </a:p>
          </p:txBody>
        </p:sp>
        <p:sp>
          <p:nvSpPr>
            <p:cNvPr id="14" name="Freeform 5"/>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path>
              </a:pathLst>
            </a:custGeom>
            <a:noFill/>
            <a:ln w="7938">
              <a:solidFill>
                <a:srgbClr val="000000"/>
              </a:solidFill>
              <a:round/>
              <a:headEnd/>
              <a:tailEnd/>
            </a:ln>
          </p:spPr>
          <p:txBody>
            <a:bodyPr/>
            <a:lstStyle/>
            <a:p>
              <a:endParaRPr lang="en-US"/>
            </a:p>
          </p:txBody>
        </p:sp>
        <p:sp>
          <p:nvSpPr>
            <p:cNvPr id="15" name="Freeform 6"/>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close/>
                </a:path>
              </a:pathLst>
            </a:custGeom>
            <a:solidFill>
              <a:srgbClr val="CCFFFF"/>
            </a:solidFill>
            <a:ln w="9525">
              <a:noFill/>
              <a:round/>
              <a:headEnd/>
              <a:tailEnd/>
            </a:ln>
          </p:spPr>
          <p:txBody>
            <a:bodyPr/>
            <a:lstStyle/>
            <a:p>
              <a:endParaRPr lang="en-US"/>
            </a:p>
          </p:txBody>
        </p:sp>
        <p:sp>
          <p:nvSpPr>
            <p:cNvPr id="16" name="Freeform 7"/>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path>
              </a:pathLst>
            </a:custGeom>
            <a:noFill/>
            <a:ln w="7938">
              <a:solidFill>
                <a:srgbClr val="000000"/>
              </a:solidFill>
              <a:round/>
              <a:headEnd/>
              <a:tailEnd/>
            </a:ln>
          </p:spPr>
          <p:txBody>
            <a:bodyPr/>
            <a:lstStyle/>
            <a:p>
              <a:endParaRPr lang="en-US"/>
            </a:p>
          </p:txBody>
        </p:sp>
        <p:sp>
          <p:nvSpPr>
            <p:cNvPr id="17" name="Freeform 8"/>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close/>
                </a:path>
              </a:pathLst>
            </a:custGeom>
            <a:solidFill>
              <a:srgbClr val="CCFFFF"/>
            </a:solidFill>
            <a:ln w="9525">
              <a:noFill/>
              <a:round/>
              <a:headEnd/>
              <a:tailEnd/>
            </a:ln>
          </p:spPr>
          <p:txBody>
            <a:bodyPr/>
            <a:lstStyle/>
            <a:p>
              <a:endParaRPr lang="en-US"/>
            </a:p>
          </p:txBody>
        </p:sp>
        <p:sp>
          <p:nvSpPr>
            <p:cNvPr id="18" name="Freeform 9"/>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path>
              </a:pathLst>
            </a:custGeom>
            <a:noFill/>
            <a:ln w="7938">
              <a:solidFill>
                <a:srgbClr val="000000"/>
              </a:solidFill>
              <a:round/>
              <a:headEnd/>
              <a:tailEnd/>
            </a:ln>
          </p:spPr>
          <p:txBody>
            <a:bodyPr/>
            <a:lstStyle/>
            <a:p>
              <a:endParaRPr lang="en-US"/>
            </a:p>
          </p:txBody>
        </p:sp>
        <p:sp>
          <p:nvSpPr>
            <p:cNvPr id="19" name="Freeform 10"/>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close/>
                </a:path>
              </a:pathLst>
            </a:custGeom>
            <a:solidFill>
              <a:srgbClr val="CCFFFF"/>
            </a:solidFill>
            <a:ln w="9525">
              <a:noFill/>
              <a:round/>
              <a:headEnd/>
              <a:tailEnd/>
            </a:ln>
          </p:spPr>
          <p:txBody>
            <a:bodyPr/>
            <a:lstStyle/>
            <a:p>
              <a:endParaRPr lang="en-US"/>
            </a:p>
          </p:txBody>
        </p:sp>
        <p:sp>
          <p:nvSpPr>
            <p:cNvPr id="20" name="Freeform 11"/>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path>
              </a:pathLst>
            </a:custGeom>
            <a:noFill/>
            <a:ln w="7938">
              <a:solidFill>
                <a:srgbClr val="000000"/>
              </a:solidFill>
              <a:round/>
              <a:headEnd/>
              <a:tailEnd/>
            </a:ln>
          </p:spPr>
          <p:txBody>
            <a:bodyPr/>
            <a:lstStyle/>
            <a:p>
              <a:endParaRPr lang="en-US"/>
            </a:p>
          </p:txBody>
        </p:sp>
        <p:sp>
          <p:nvSpPr>
            <p:cNvPr id="21" name="Freeform 12"/>
            <p:cNvSpPr>
              <a:spLocks/>
            </p:cNvSpPr>
            <p:nvPr/>
          </p:nvSpPr>
          <p:spPr bwMode="auto">
            <a:xfrm>
              <a:off x="1251" y="2448"/>
              <a:ext cx="442" cy="356"/>
            </a:xfrm>
            <a:custGeom>
              <a:avLst/>
              <a:gdLst>
                <a:gd name="T0" fmla="*/ 0 w 421"/>
                <a:gd name="T1" fmla="*/ 0 h 419"/>
                <a:gd name="T2" fmla="*/ 914 w 421"/>
                <a:gd name="T3" fmla="*/ 0 h 419"/>
                <a:gd name="T4" fmla="*/ 914 w 421"/>
                <a:gd name="T5" fmla="*/ 31 h 419"/>
                <a:gd name="T6" fmla="*/ 0 w 421"/>
                <a:gd name="T7" fmla="*/ 31 h 419"/>
                <a:gd name="T8" fmla="*/ 0 w 421"/>
                <a:gd name="T9" fmla="*/ 0 h 419"/>
                <a:gd name="T10" fmla="*/ 0 w 421"/>
                <a:gd name="T11" fmla="*/ 0 h 419"/>
                <a:gd name="T12" fmla="*/ 0 60000 65536"/>
                <a:gd name="T13" fmla="*/ 0 60000 65536"/>
                <a:gd name="T14" fmla="*/ 0 60000 65536"/>
                <a:gd name="T15" fmla="*/ 0 60000 65536"/>
                <a:gd name="T16" fmla="*/ 0 60000 65536"/>
                <a:gd name="T17" fmla="*/ 0 60000 65536"/>
                <a:gd name="T18" fmla="*/ 0 w 421"/>
                <a:gd name="T19" fmla="*/ 0 h 419"/>
                <a:gd name="T20" fmla="*/ 421 w 421"/>
                <a:gd name="T21" fmla="*/ 419 h 419"/>
              </a:gdLst>
              <a:ahLst/>
              <a:cxnLst>
                <a:cxn ang="T12">
                  <a:pos x="T0" y="T1"/>
                </a:cxn>
                <a:cxn ang="T13">
                  <a:pos x="T2" y="T3"/>
                </a:cxn>
                <a:cxn ang="T14">
                  <a:pos x="T4" y="T5"/>
                </a:cxn>
                <a:cxn ang="T15">
                  <a:pos x="T6" y="T7"/>
                </a:cxn>
                <a:cxn ang="T16">
                  <a:pos x="T8" y="T9"/>
                </a:cxn>
                <a:cxn ang="T17">
                  <a:pos x="T10" y="T11"/>
                </a:cxn>
              </a:cxnLst>
              <a:rect l="T18" t="T19" r="T20" b="T21"/>
              <a:pathLst>
                <a:path w="421" h="419">
                  <a:moveTo>
                    <a:pt x="0" y="0"/>
                  </a:moveTo>
                  <a:lnTo>
                    <a:pt x="421" y="0"/>
                  </a:lnTo>
                  <a:lnTo>
                    <a:pt x="421" y="419"/>
                  </a:lnTo>
                  <a:lnTo>
                    <a:pt x="0" y="419"/>
                  </a:lnTo>
                  <a:lnTo>
                    <a:pt x="0" y="0"/>
                  </a:lnTo>
                </a:path>
              </a:pathLst>
            </a:custGeom>
            <a:noFill/>
            <a:ln w="7938">
              <a:solidFill>
                <a:srgbClr val="000000"/>
              </a:solidFill>
              <a:round/>
              <a:headEnd/>
              <a:tailEnd/>
            </a:ln>
          </p:spPr>
          <p:txBody>
            <a:bodyPr/>
            <a:lstStyle/>
            <a:p>
              <a:endParaRPr lang="en-US"/>
            </a:p>
          </p:txBody>
        </p:sp>
        <p:sp>
          <p:nvSpPr>
            <p:cNvPr id="22" name="Freeform 13"/>
            <p:cNvSpPr>
              <a:spLocks/>
            </p:cNvSpPr>
            <p:nvPr/>
          </p:nvSpPr>
          <p:spPr bwMode="auto">
            <a:xfrm>
              <a:off x="1248" y="2970"/>
              <a:ext cx="453" cy="400"/>
            </a:xfrm>
            <a:custGeom>
              <a:avLst/>
              <a:gdLst>
                <a:gd name="T0" fmla="*/ 0 w 421"/>
                <a:gd name="T1" fmla="*/ 0 h 421"/>
                <a:gd name="T2" fmla="*/ 1359 w 421"/>
                <a:gd name="T3" fmla="*/ 3 h 421"/>
                <a:gd name="T4" fmla="*/ 1359 w 421"/>
                <a:gd name="T5" fmla="*/ 186 h 421"/>
                <a:gd name="T6" fmla="*/ 0 w 421"/>
                <a:gd name="T7" fmla="*/ 186 h 421"/>
                <a:gd name="T8" fmla="*/ 0 w 421"/>
                <a:gd name="T9" fmla="*/ 3 h 421"/>
                <a:gd name="T10" fmla="*/ 0 w 421"/>
                <a:gd name="T11" fmla="*/ 3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3"/>
                  </a:lnTo>
                  <a:lnTo>
                    <a:pt x="421" y="421"/>
                  </a:lnTo>
                  <a:lnTo>
                    <a:pt x="0" y="421"/>
                  </a:lnTo>
                  <a:lnTo>
                    <a:pt x="0" y="3"/>
                  </a:lnTo>
                </a:path>
              </a:pathLst>
            </a:custGeom>
            <a:noFill/>
            <a:ln w="7938">
              <a:solidFill>
                <a:srgbClr val="000000"/>
              </a:solidFill>
              <a:round/>
              <a:headEnd/>
              <a:tailEnd/>
            </a:ln>
          </p:spPr>
          <p:txBody>
            <a:bodyPr/>
            <a:lstStyle/>
            <a:p>
              <a:endParaRPr lang="en-US"/>
            </a:p>
          </p:txBody>
        </p:sp>
        <p:sp>
          <p:nvSpPr>
            <p:cNvPr id="23" name="Freeform 14"/>
            <p:cNvSpPr>
              <a:spLocks/>
            </p:cNvSpPr>
            <p:nvPr/>
          </p:nvSpPr>
          <p:spPr bwMode="auto">
            <a:xfrm>
              <a:off x="1251" y="3578"/>
              <a:ext cx="442" cy="358"/>
            </a:xfrm>
            <a:custGeom>
              <a:avLst/>
              <a:gdLst>
                <a:gd name="T0" fmla="*/ 0 w 421"/>
                <a:gd name="T1" fmla="*/ 0 h 421"/>
                <a:gd name="T2" fmla="*/ 914 w 421"/>
                <a:gd name="T3" fmla="*/ 0 h 421"/>
                <a:gd name="T4" fmla="*/ 914 w 421"/>
                <a:gd name="T5" fmla="*/ 31 h 421"/>
                <a:gd name="T6" fmla="*/ 0 w 421"/>
                <a:gd name="T7" fmla="*/ 31 h 421"/>
                <a:gd name="T8" fmla="*/ 0 w 421"/>
                <a:gd name="T9" fmla="*/ 0 h 421"/>
                <a:gd name="T10" fmla="*/ 0 w 421"/>
                <a:gd name="T11" fmla="*/ 0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0"/>
                  </a:lnTo>
                  <a:lnTo>
                    <a:pt x="421" y="421"/>
                  </a:lnTo>
                  <a:lnTo>
                    <a:pt x="0" y="421"/>
                  </a:lnTo>
                  <a:lnTo>
                    <a:pt x="0" y="0"/>
                  </a:lnTo>
                </a:path>
              </a:pathLst>
            </a:custGeom>
            <a:noFill/>
            <a:ln w="7938">
              <a:solidFill>
                <a:srgbClr val="000000"/>
              </a:solidFill>
              <a:round/>
              <a:headEnd/>
              <a:tailEnd/>
            </a:ln>
          </p:spPr>
          <p:txBody>
            <a:bodyPr/>
            <a:lstStyle/>
            <a:p>
              <a:endParaRPr lang="en-US"/>
            </a:p>
          </p:txBody>
        </p:sp>
        <p:sp>
          <p:nvSpPr>
            <p:cNvPr id="24" name="Freeform 15"/>
            <p:cNvSpPr>
              <a:spLocks/>
            </p:cNvSpPr>
            <p:nvPr/>
          </p:nvSpPr>
          <p:spPr bwMode="auto">
            <a:xfrm>
              <a:off x="3909" y="2986"/>
              <a:ext cx="453" cy="399"/>
            </a:xfrm>
            <a:custGeom>
              <a:avLst/>
              <a:gdLst>
                <a:gd name="T0" fmla="*/ 0 w 421"/>
                <a:gd name="T1" fmla="*/ 0 h 421"/>
                <a:gd name="T2" fmla="*/ 1359 w 421"/>
                <a:gd name="T3" fmla="*/ 3 h 421"/>
                <a:gd name="T4" fmla="*/ 1359 w 421"/>
                <a:gd name="T5" fmla="*/ 178 h 421"/>
                <a:gd name="T6" fmla="*/ 3 w 421"/>
                <a:gd name="T7" fmla="*/ 178 h 421"/>
                <a:gd name="T8" fmla="*/ 3 w 421"/>
                <a:gd name="T9" fmla="*/ 3 h 421"/>
                <a:gd name="T10" fmla="*/ 3 w 421"/>
                <a:gd name="T11" fmla="*/ 3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3"/>
                  </a:lnTo>
                  <a:lnTo>
                    <a:pt x="421" y="421"/>
                  </a:lnTo>
                  <a:lnTo>
                    <a:pt x="3" y="421"/>
                  </a:lnTo>
                  <a:lnTo>
                    <a:pt x="3" y="3"/>
                  </a:lnTo>
                </a:path>
              </a:pathLst>
            </a:custGeom>
            <a:noFill/>
            <a:ln w="7938">
              <a:solidFill>
                <a:srgbClr val="000000"/>
              </a:solidFill>
              <a:round/>
              <a:headEnd/>
              <a:tailEnd/>
            </a:ln>
          </p:spPr>
          <p:txBody>
            <a:bodyPr/>
            <a:lstStyle/>
            <a:p>
              <a:endParaRPr lang="en-US"/>
            </a:p>
          </p:txBody>
        </p:sp>
        <p:sp>
          <p:nvSpPr>
            <p:cNvPr id="25" name="Freeform 16"/>
            <p:cNvSpPr>
              <a:spLocks/>
            </p:cNvSpPr>
            <p:nvPr/>
          </p:nvSpPr>
          <p:spPr bwMode="auto">
            <a:xfrm>
              <a:off x="2246" y="3178"/>
              <a:ext cx="63" cy="29"/>
            </a:xfrm>
            <a:custGeom>
              <a:avLst/>
              <a:gdLst>
                <a:gd name="T0" fmla="*/ 0 w 60"/>
                <a:gd name="T1" fmla="*/ 3 h 34"/>
                <a:gd name="T2" fmla="*/ 130 w 60"/>
                <a:gd name="T3" fmla="*/ 3 h 34"/>
                <a:gd name="T4" fmla="*/ 0 w 60"/>
                <a:gd name="T5" fmla="*/ 0 h 34"/>
                <a:gd name="T6" fmla="*/ 0 w 60"/>
                <a:gd name="T7" fmla="*/ 3 h 34"/>
                <a:gd name="T8" fmla="*/ 0 w 60"/>
                <a:gd name="T9" fmla="*/ 3 h 34"/>
                <a:gd name="T10" fmla="*/ 0 w 60"/>
                <a:gd name="T11" fmla="*/ 3 h 34"/>
                <a:gd name="T12" fmla="*/ 0 60000 65536"/>
                <a:gd name="T13" fmla="*/ 0 60000 65536"/>
                <a:gd name="T14" fmla="*/ 0 60000 65536"/>
                <a:gd name="T15" fmla="*/ 0 60000 65536"/>
                <a:gd name="T16" fmla="*/ 0 60000 65536"/>
                <a:gd name="T17" fmla="*/ 0 60000 65536"/>
                <a:gd name="T18" fmla="*/ 0 w 60"/>
                <a:gd name="T19" fmla="*/ 0 h 34"/>
                <a:gd name="T20" fmla="*/ 60 w 60"/>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60" h="34">
                  <a:moveTo>
                    <a:pt x="0" y="31"/>
                  </a:moveTo>
                  <a:lnTo>
                    <a:pt x="60" y="16"/>
                  </a:lnTo>
                  <a:lnTo>
                    <a:pt x="0" y="0"/>
                  </a:lnTo>
                  <a:lnTo>
                    <a:pt x="0" y="34"/>
                  </a:lnTo>
                  <a:lnTo>
                    <a:pt x="0" y="31"/>
                  </a:lnTo>
                  <a:close/>
                </a:path>
              </a:pathLst>
            </a:custGeom>
            <a:solidFill>
              <a:srgbClr val="000000"/>
            </a:solidFill>
            <a:ln w="9525">
              <a:noFill/>
              <a:round/>
              <a:headEnd/>
              <a:tailEnd/>
            </a:ln>
          </p:spPr>
          <p:txBody>
            <a:bodyPr/>
            <a:lstStyle/>
            <a:p>
              <a:endParaRPr lang="en-US"/>
            </a:p>
          </p:txBody>
        </p:sp>
        <p:sp>
          <p:nvSpPr>
            <p:cNvPr id="26" name="Line 17"/>
            <p:cNvSpPr>
              <a:spLocks noChangeShapeType="1"/>
            </p:cNvSpPr>
            <p:nvPr/>
          </p:nvSpPr>
          <p:spPr bwMode="auto">
            <a:xfrm>
              <a:off x="1690" y="3192"/>
              <a:ext cx="581" cy="0"/>
            </a:xfrm>
            <a:prstGeom prst="line">
              <a:avLst/>
            </a:prstGeom>
            <a:noFill/>
            <a:ln w="7938">
              <a:solidFill>
                <a:srgbClr val="000000"/>
              </a:solidFill>
              <a:round/>
              <a:headEnd/>
              <a:tailEnd/>
            </a:ln>
          </p:spPr>
          <p:txBody>
            <a:bodyPr/>
            <a:lstStyle/>
            <a:p>
              <a:endParaRPr lang="en-US"/>
            </a:p>
          </p:txBody>
        </p:sp>
        <p:sp>
          <p:nvSpPr>
            <p:cNvPr id="27" name="Freeform 18"/>
            <p:cNvSpPr>
              <a:spLocks/>
            </p:cNvSpPr>
            <p:nvPr/>
          </p:nvSpPr>
          <p:spPr bwMode="auto">
            <a:xfrm>
              <a:off x="2241" y="3054"/>
              <a:ext cx="57" cy="44"/>
            </a:xfrm>
            <a:custGeom>
              <a:avLst/>
              <a:gdLst>
                <a:gd name="T0" fmla="*/ 0 w 55"/>
                <a:gd name="T1" fmla="*/ 3 h 52"/>
                <a:gd name="T2" fmla="*/ 96 w 55"/>
                <a:gd name="T3" fmla="*/ 3 h 52"/>
                <a:gd name="T4" fmla="*/ 39 w 55"/>
                <a:gd name="T5" fmla="*/ 0 h 52"/>
                <a:gd name="T6" fmla="*/ 0 w 55"/>
                <a:gd name="T7" fmla="*/ 3 h 52"/>
                <a:gd name="T8" fmla="*/ 0 w 55"/>
                <a:gd name="T9" fmla="*/ 3 h 52"/>
                <a:gd name="T10" fmla="*/ 0 w 55"/>
                <a:gd name="T11" fmla="*/ 3 h 52"/>
                <a:gd name="T12" fmla="*/ 0 60000 65536"/>
                <a:gd name="T13" fmla="*/ 0 60000 65536"/>
                <a:gd name="T14" fmla="*/ 0 60000 65536"/>
                <a:gd name="T15" fmla="*/ 0 60000 65536"/>
                <a:gd name="T16" fmla="*/ 0 60000 65536"/>
                <a:gd name="T17" fmla="*/ 0 60000 65536"/>
                <a:gd name="T18" fmla="*/ 0 w 55"/>
                <a:gd name="T19" fmla="*/ 0 h 52"/>
                <a:gd name="T20" fmla="*/ 55 w 55"/>
                <a:gd name="T21" fmla="*/ 52 h 52"/>
              </a:gdLst>
              <a:ahLst/>
              <a:cxnLst>
                <a:cxn ang="T12">
                  <a:pos x="T0" y="T1"/>
                </a:cxn>
                <a:cxn ang="T13">
                  <a:pos x="T2" y="T3"/>
                </a:cxn>
                <a:cxn ang="T14">
                  <a:pos x="T4" y="T5"/>
                </a:cxn>
                <a:cxn ang="T15">
                  <a:pos x="T6" y="T7"/>
                </a:cxn>
                <a:cxn ang="T16">
                  <a:pos x="T8" y="T9"/>
                </a:cxn>
                <a:cxn ang="T17">
                  <a:pos x="T10" y="T11"/>
                </a:cxn>
              </a:cxnLst>
              <a:rect l="T18" t="T19" r="T20" b="T21"/>
              <a:pathLst>
                <a:path w="55" h="52">
                  <a:moveTo>
                    <a:pt x="0" y="21"/>
                  </a:moveTo>
                  <a:lnTo>
                    <a:pt x="55" y="52"/>
                  </a:lnTo>
                  <a:lnTo>
                    <a:pt x="23" y="0"/>
                  </a:lnTo>
                  <a:lnTo>
                    <a:pt x="0" y="24"/>
                  </a:lnTo>
                  <a:lnTo>
                    <a:pt x="0" y="21"/>
                  </a:lnTo>
                  <a:close/>
                </a:path>
              </a:pathLst>
            </a:custGeom>
            <a:solidFill>
              <a:srgbClr val="000000"/>
            </a:solidFill>
            <a:ln w="9525">
              <a:noFill/>
              <a:round/>
              <a:headEnd/>
              <a:tailEnd/>
            </a:ln>
          </p:spPr>
          <p:txBody>
            <a:bodyPr/>
            <a:lstStyle/>
            <a:p>
              <a:endParaRPr lang="en-US"/>
            </a:p>
          </p:txBody>
        </p:sp>
        <p:sp>
          <p:nvSpPr>
            <p:cNvPr id="28" name="Line 19"/>
            <p:cNvSpPr>
              <a:spLocks noChangeShapeType="1"/>
            </p:cNvSpPr>
            <p:nvPr/>
          </p:nvSpPr>
          <p:spPr bwMode="auto">
            <a:xfrm>
              <a:off x="1690" y="2625"/>
              <a:ext cx="581" cy="451"/>
            </a:xfrm>
            <a:prstGeom prst="line">
              <a:avLst/>
            </a:prstGeom>
            <a:noFill/>
            <a:ln w="7938">
              <a:solidFill>
                <a:srgbClr val="000000"/>
              </a:solidFill>
              <a:round/>
              <a:headEnd/>
              <a:tailEnd/>
            </a:ln>
          </p:spPr>
          <p:txBody>
            <a:bodyPr/>
            <a:lstStyle/>
            <a:p>
              <a:endParaRPr lang="en-US"/>
            </a:p>
          </p:txBody>
        </p:sp>
        <p:sp>
          <p:nvSpPr>
            <p:cNvPr id="29" name="Freeform 20"/>
            <p:cNvSpPr>
              <a:spLocks/>
            </p:cNvSpPr>
            <p:nvPr/>
          </p:nvSpPr>
          <p:spPr bwMode="auto">
            <a:xfrm>
              <a:off x="2241" y="3286"/>
              <a:ext cx="57" cy="47"/>
            </a:xfrm>
            <a:custGeom>
              <a:avLst/>
              <a:gdLst>
                <a:gd name="T0" fmla="*/ 37 w 55"/>
                <a:gd name="T1" fmla="*/ 4 h 55"/>
                <a:gd name="T2" fmla="*/ 96 w 55"/>
                <a:gd name="T3" fmla="*/ 0 h 55"/>
                <a:gd name="T4" fmla="*/ 0 w 55"/>
                <a:gd name="T5" fmla="*/ 3 h 55"/>
                <a:gd name="T6" fmla="*/ 37 w 55"/>
                <a:gd name="T7" fmla="*/ 4 h 55"/>
                <a:gd name="T8" fmla="*/ 37 w 55"/>
                <a:gd name="T9" fmla="*/ 4 h 55"/>
                <a:gd name="T10" fmla="*/ 37 w 55"/>
                <a:gd name="T11" fmla="*/ 4 h 55"/>
                <a:gd name="T12" fmla="*/ 0 60000 65536"/>
                <a:gd name="T13" fmla="*/ 0 60000 65536"/>
                <a:gd name="T14" fmla="*/ 0 60000 65536"/>
                <a:gd name="T15" fmla="*/ 0 60000 65536"/>
                <a:gd name="T16" fmla="*/ 0 60000 65536"/>
                <a:gd name="T17" fmla="*/ 0 60000 65536"/>
                <a:gd name="T18" fmla="*/ 0 w 55"/>
                <a:gd name="T19" fmla="*/ 0 h 55"/>
                <a:gd name="T20" fmla="*/ 55 w 55"/>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55" h="55">
                  <a:moveTo>
                    <a:pt x="21" y="52"/>
                  </a:moveTo>
                  <a:lnTo>
                    <a:pt x="55" y="0"/>
                  </a:lnTo>
                  <a:lnTo>
                    <a:pt x="0" y="31"/>
                  </a:lnTo>
                  <a:lnTo>
                    <a:pt x="21" y="55"/>
                  </a:lnTo>
                  <a:lnTo>
                    <a:pt x="21" y="52"/>
                  </a:lnTo>
                  <a:close/>
                </a:path>
              </a:pathLst>
            </a:custGeom>
            <a:solidFill>
              <a:srgbClr val="000000"/>
            </a:solidFill>
            <a:ln w="9525">
              <a:noFill/>
              <a:round/>
              <a:headEnd/>
              <a:tailEnd/>
            </a:ln>
          </p:spPr>
          <p:txBody>
            <a:bodyPr/>
            <a:lstStyle/>
            <a:p>
              <a:endParaRPr lang="en-US"/>
            </a:p>
          </p:txBody>
        </p:sp>
        <p:sp>
          <p:nvSpPr>
            <p:cNvPr id="30" name="Line 21"/>
            <p:cNvSpPr>
              <a:spLocks noChangeShapeType="1"/>
            </p:cNvSpPr>
            <p:nvPr/>
          </p:nvSpPr>
          <p:spPr bwMode="auto">
            <a:xfrm flipV="1">
              <a:off x="1690" y="3311"/>
              <a:ext cx="578" cy="446"/>
            </a:xfrm>
            <a:prstGeom prst="line">
              <a:avLst/>
            </a:prstGeom>
            <a:noFill/>
            <a:ln w="7938">
              <a:solidFill>
                <a:srgbClr val="000000"/>
              </a:solidFill>
              <a:round/>
              <a:headEnd/>
              <a:tailEnd/>
            </a:ln>
          </p:spPr>
          <p:txBody>
            <a:bodyPr/>
            <a:lstStyle/>
            <a:p>
              <a:endParaRPr lang="en-US"/>
            </a:p>
          </p:txBody>
        </p:sp>
        <p:sp>
          <p:nvSpPr>
            <p:cNvPr id="31" name="Freeform 22"/>
            <p:cNvSpPr>
              <a:spLocks/>
            </p:cNvSpPr>
            <p:nvPr/>
          </p:nvSpPr>
          <p:spPr bwMode="auto">
            <a:xfrm>
              <a:off x="3857" y="3178"/>
              <a:ext cx="63" cy="29"/>
            </a:xfrm>
            <a:custGeom>
              <a:avLst/>
              <a:gdLst>
                <a:gd name="T0" fmla="*/ 0 w 60"/>
                <a:gd name="T1" fmla="*/ 3 h 34"/>
                <a:gd name="T2" fmla="*/ 130 w 60"/>
                <a:gd name="T3" fmla="*/ 3 h 34"/>
                <a:gd name="T4" fmla="*/ 3 w 60"/>
                <a:gd name="T5" fmla="*/ 0 h 34"/>
                <a:gd name="T6" fmla="*/ 3 w 60"/>
                <a:gd name="T7" fmla="*/ 3 h 34"/>
                <a:gd name="T8" fmla="*/ 3 w 60"/>
                <a:gd name="T9" fmla="*/ 3 h 34"/>
                <a:gd name="T10" fmla="*/ 0 w 60"/>
                <a:gd name="T11" fmla="*/ 3 h 34"/>
                <a:gd name="T12" fmla="*/ 0 60000 65536"/>
                <a:gd name="T13" fmla="*/ 0 60000 65536"/>
                <a:gd name="T14" fmla="*/ 0 60000 65536"/>
                <a:gd name="T15" fmla="*/ 0 60000 65536"/>
                <a:gd name="T16" fmla="*/ 0 60000 65536"/>
                <a:gd name="T17" fmla="*/ 0 60000 65536"/>
                <a:gd name="T18" fmla="*/ 0 w 60"/>
                <a:gd name="T19" fmla="*/ 0 h 34"/>
                <a:gd name="T20" fmla="*/ 60 w 60"/>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60" h="34">
                  <a:moveTo>
                    <a:pt x="0" y="31"/>
                  </a:moveTo>
                  <a:lnTo>
                    <a:pt x="60" y="16"/>
                  </a:lnTo>
                  <a:lnTo>
                    <a:pt x="3" y="0"/>
                  </a:lnTo>
                  <a:lnTo>
                    <a:pt x="3" y="34"/>
                  </a:lnTo>
                  <a:lnTo>
                    <a:pt x="0" y="31"/>
                  </a:lnTo>
                  <a:close/>
                </a:path>
              </a:pathLst>
            </a:custGeom>
            <a:solidFill>
              <a:srgbClr val="000000"/>
            </a:solidFill>
            <a:ln w="9525">
              <a:noFill/>
              <a:round/>
              <a:headEnd/>
              <a:tailEnd/>
            </a:ln>
          </p:spPr>
          <p:txBody>
            <a:bodyPr/>
            <a:lstStyle/>
            <a:p>
              <a:endParaRPr lang="en-US"/>
            </a:p>
          </p:txBody>
        </p:sp>
        <p:sp>
          <p:nvSpPr>
            <p:cNvPr id="32" name="Line 23"/>
            <p:cNvSpPr>
              <a:spLocks noChangeShapeType="1"/>
            </p:cNvSpPr>
            <p:nvPr/>
          </p:nvSpPr>
          <p:spPr bwMode="auto">
            <a:xfrm>
              <a:off x="2789" y="3192"/>
              <a:ext cx="1093" cy="0"/>
            </a:xfrm>
            <a:prstGeom prst="line">
              <a:avLst/>
            </a:prstGeom>
            <a:noFill/>
            <a:ln w="7938">
              <a:solidFill>
                <a:srgbClr val="000000"/>
              </a:solidFill>
              <a:round/>
              <a:headEnd/>
              <a:tailEnd/>
            </a:ln>
          </p:spPr>
          <p:txBody>
            <a:bodyPr/>
            <a:lstStyle/>
            <a:p>
              <a:endParaRPr lang="en-US"/>
            </a:p>
          </p:txBody>
        </p:sp>
        <p:sp>
          <p:nvSpPr>
            <p:cNvPr id="33" name="Freeform 24"/>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115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205"/>
                  </a:moveTo>
                  <a:lnTo>
                    <a:pt x="208" y="60"/>
                  </a:lnTo>
                  <a:lnTo>
                    <a:pt x="150" y="0"/>
                  </a:lnTo>
                  <a:lnTo>
                    <a:pt x="0" y="146"/>
                  </a:lnTo>
                  <a:lnTo>
                    <a:pt x="57" y="205"/>
                  </a:lnTo>
                  <a:lnTo>
                    <a:pt x="54" y="205"/>
                  </a:lnTo>
                  <a:close/>
                </a:path>
              </a:pathLst>
            </a:custGeom>
            <a:solidFill>
              <a:srgbClr val="00FFFF"/>
            </a:solidFill>
            <a:ln w="9525">
              <a:noFill/>
              <a:round/>
              <a:headEnd/>
              <a:tailEnd/>
            </a:ln>
          </p:spPr>
          <p:txBody>
            <a:bodyPr/>
            <a:lstStyle/>
            <a:p>
              <a:endParaRPr lang="en-US"/>
            </a:p>
          </p:txBody>
        </p:sp>
        <p:sp>
          <p:nvSpPr>
            <p:cNvPr id="34" name="Freeform 25"/>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205"/>
                  </a:moveTo>
                  <a:lnTo>
                    <a:pt x="208" y="60"/>
                  </a:lnTo>
                  <a:lnTo>
                    <a:pt x="150" y="0"/>
                  </a:lnTo>
                  <a:lnTo>
                    <a:pt x="0" y="146"/>
                  </a:lnTo>
                  <a:lnTo>
                    <a:pt x="57" y="205"/>
                  </a:lnTo>
                </a:path>
              </a:pathLst>
            </a:custGeom>
            <a:noFill/>
            <a:ln w="7938">
              <a:solidFill>
                <a:srgbClr val="000000"/>
              </a:solidFill>
              <a:round/>
              <a:headEnd/>
              <a:tailEnd/>
            </a:ln>
          </p:spPr>
          <p:txBody>
            <a:bodyPr/>
            <a:lstStyle/>
            <a:p>
              <a:endParaRPr lang="en-US"/>
            </a:p>
          </p:txBody>
        </p:sp>
        <p:sp>
          <p:nvSpPr>
            <p:cNvPr id="35" name="Freeform 26"/>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128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7" y="203"/>
                  </a:moveTo>
                  <a:lnTo>
                    <a:pt x="208" y="60"/>
                  </a:lnTo>
                  <a:lnTo>
                    <a:pt x="151" y="0"/>
                  </a:lnTo>
                  <a:lnTo>
                    <a:pt x="0" y="146"/>
                  </a:lnTo>
                  <a:lnTo>
                    <a:pt x="57" y="205"/>
                  </a:lnTo>
                  <a:lnTo>
                    <a:pt x="57" y="203"/>
                  </a:lnTo>
                  <a:close/>
                </a:path>
              </a:pathLst>
            </a:custGeom>
            <a:solidFill>
              <a:srgbClr val="00FFFF"/>
            </a:solidFill>
            <a:ln w="9525">
              <a:noFill/>
              <a:round/>
              <a:headEnd/>
              <a:tailEnd/>
            </a:ln>
          </p:spPr>
          <p:txBody>
            <a:bodyPr/>
            <a:lstStyle/>
            <a:p>
              <a:endParaRPr lang="en-US"/>
            </a:p>
          </p:txBody>
        </p:sp>
        <p:sp>
          <p:nvSpPr>
            <p:cNvPr id="36" name="Freeform 27"/>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203"/>
                  </a:moveTo>
                  <a:lnTo>
                    <a:pt x="208" y="60"/>
                  </a:lnTo>
                  <a:lnTo>
                    <a:pt x="151" y="0"/>
                  </a:lnTo>
                  <a:lnTo>
                    <a:pt x="0" y="146"/>
                  </a:lnTo>
                  <a:lnTo>
                    <a:pt x="57" y="205"/>
                  </a:lnTo>
                </a:path>
              </a:pathLst>
            </a:custGeom>
            <a:noFill/>
            <a:ln w="7938">
              <a:solidFill>
                <a:srgbClr val="000000"/>
              </a:solidFill>
              <a:round/>
              <a:headEnd/>
              <a:tailEnd/>
            </a:ln>
          </p:spPr>
          <p:txBody>
            <a:bodyPr/>
            <a:lstStyle/>
            <a:p>
              <a:endParaRPr lang="en-US"/>
            </a:p>
          </p:txBody>
        </p:sp>
        <p:sp>
          <p:nvSpPr>
            <p:cNvPr id="37" name="Freeform 28"/>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117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5" y="203"/>
                  </a:moveTo>
                  <a:lnTo>
                    <a:pt x="208" y="57"/>
                  </a:lnTo>
                  <a:lnTo>
                    <a:pt x="151" y="0"/>
                  </a:lnTo>
                  <a:lnTo>
                    <a:pt x="0" y="145"/>
                  </a:lnTo>
                  <a:lnTo>
                    <a:pt x="55" y="205"/>
                  </a:lnTo>
                  <a:lnTo>
                    <a:pt x="55" y="203"/>
                  </a:lnTo>
                  <a:close/>
                </a:path>
              </a:pathLst>
            </a:custGeom>
            <a:solidFill>
              <a:srgbClr val="00FFFF"/>
            </a:solidFill>
            <a:ln w="9525">
              <a:noFill/>
              <a:round/>
              <a:headEnd/>
              <a:tailEnd/>
            </a:ln>
          </p:spPr>
          <p:txBody>
            <a:bodyPr/>
            <a:lstStyle/>
            <a:p>
              <a:endParaRPr lang="en-US"/>
            </a:p>
          </p:txBody>
        </p:sp>
        <p:sp>
          <p:nvSpPr>
            <p:cNvPr id="38" name="Freeform 29"/>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203"/>
                  </a:moveTo>
                  <a:lnTo>
                    <a:pt x="208" y="57"/>
                  </a:lnTo>
                  <a:lnTo>
                    <a:pt x="151" y="0"/>
                  </a:lnTo>
                  <a:lnTo>
                    <a:pt x="0" y="145"/>
                  </a:lnTo>
                  <a:lnTo>
                    <a:pt x="55" y="205"/>
                  </a:lnTo>
                </a:path>
              </a:pathLst>
            </a:custGeom>
            <a:noFill/>
            <a:ln w="7938">
              <a:solidFill>
                <a:srgbClr val="000000"/>
              </a:solidFill>
              <a:round/>
              <a:headEnd/>
              <a:tailEnd/>
            </a:ln>
          </p:spPr>
          <p:txBody>
            <a:bodyPr/>
            <a:lstStyle/>
            <a:p>
              <a:endParaRPr lang="en-US"/>
            </a:p>
          </p:txBody>
        </p:sp>
        <p:sp>
          <p:nvSpPr>
            <p:cNvPr id="39" name="Freeform 30"/>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115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205"/>
                  </a:moveTo>
                  <a:lnTo>
                    <a:pt x="208" y="60"/>
                  </a:lnTo>
                  <a:lnTo>
                    <a:pt x="150" y="0"/>
                  </a:lnTo>
                  <a:lnTo>
                    <a:pt x="0" y="146"/>
                  </a:lnTo>
                  <a:lnTo>
                    <a:pt x="57" y="205"/>
                  </a:lnTo>
                  <a:lnTo>
                    <a:pt x="54" y="205"/>
                  </a:lnTo>
                  <a:close/>
                </a:path>
              </a:pathLst>
            </a:custGeom>
            <a:solidFill>
              <a:srgbClr val="00FFFF"/>
            </a:solidFill>
            <a:ln w="9525">
              <a:noFill/>
              <a:round/>
              <a:headEnd/>
              <a:tailEnd/>
            </a:ln>
          </p:spPr>
          <p:txBody>
            <a:bodyPr/>
            <a:lstStyle/>
            <a:p>
              <a:endParaRPr lang="en-US"/>
            </a:p>
          </p:txBody>
        </p:sp>
        <p:sp>
          <p:nvSpPr>
            <p:cNvPr id="40" name="Freeform 31"/>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205"/>
                  </a:moveTo>
                  <a:lnTo>
                    <a:pt x="208" y="60"/>
                  </a:lnTo>
                  <a:lnTo>
                    <a:pt x="150" y="0"/>
                  </a:lnTo>
                  <a:lnTo>
                    <a:pt x="0" y="146"/>
                  </a:lnTo>
                  <a:lnTo>
                    <a:pt x="57" y="205"/>
                  </a:lnTo>
                </a:path>
              </a:pathLst>
            </a:custGeom>
            <a:noFill/>
            <a:ln w="7938">
              <a:solidFill>
                <a:srgbClr val="000000"/>
              </a:solidFill>
              <a:round/>
              <a:headEnd/>
              <a:tailEnd/>
            </a:ln>
          </p:spPr>
          <p:txBody>
            <a:bodyPr/>
            <a:lstStyle/>
            <a:p>
              <a:endParaRPr lang="en-US"/>
            </a:p>
          </p:txBody>
        </p:sp>
        <p:sp>
          <p:nvSpPr>
            <p:cNvPr id="41" name="Freeform 32"/>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128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7" y="203"/>
                  </a:moveTo>
                  <a:lnTo>
                    <a:pt x="208" y="60"/>
                  </a:lnTo>
                  <a:lnTo>
                    <a:pt x="151" y="0"/>
                  </a:lnTo>
                  <a:lnTo>
                    <a:pt x="0" y="146"/>
                  </a:lnTo>
                  <a:lnTo>
                    <a:pt x="57" y="205"/>
                  </a:lnTo>
                  <a:lnTo>
                    <a:pt x="57" y="203"/>
                  </a:lnTo>
                  <a:close/>
                </a:path>
              </a:pathLst>
            </a:custGeom>
            <a:solidFill>
              <a:srgbClr val="00FFFF"/>
            </a:solidFill>
            <a:ln w="9525">
              <a:noFill/>
              <a:round/>
              <a:headEnd/>
              <a:tailEnd/>
            </a:ln>
          </p:spPr>
          <p:txBody>
            <a:bodyPr/>
            <a:lstStyle/>
            <a:p>
              <a:endParaRPr lang="en-US"/>
            </a:p>
          </p:txBody>
        </p:sp>
        <p:sp>
          <p:nvSpPr>
            <p:cNvPr id="42" name="Freeform 33"/>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203"/>
                  </a:moveTo>
                  <a:lnTo>
                    <a:pt x="208" y="60"/>
                  </a:lnTo>
                  <a:lnTo>
                    <a:pt x="151" y="0"/>
                  </a:lnTo>
                  <a:lnTo>
                    <a:pt x="0" y="146"/>
                  </a:lnTo>
                  <a:lnTo>
                    <a:pt x="57" y="205"/>
                  </a:lnTo>
                </a:path>
              </a:pathLst>
            </a:custGeom>
            <a:noFill/>
            <a:ln w="7938">
              <a:solidFill>
                <a:srgbClr val="000000"/>
              </a:solidFill>
              <a:round/>
              <a:headEnd/>
              <a:tailEnd/>
            </a:ln>
          </p:spPr>
          <p:txBody>
            <a:bodyPr/>
            <a:lstStyle/>
            <a:p>
              <a:endParaRPr lang="en-US"/>
            </a:p>
          </p:txBody>
        </p:sp>
        <p:sp>
          <p:nvSpPr>
            <p:cNvPr id="43" name="Freeform 34"/>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117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5" y="203"/>
                  </a:moveTo>
                  <a:lnTo>
                    <a:pt x="208" y="57"/>
                  </a:lnTo>
                  <a:lnTo>
                    <a:pt x="151" y="0"/>
                  </a:lnTo>
                  <a:lnTo>
                    <a:pt x="0" y="145"/>
                  </a:lnTo>
                  <a:lnTo>
                    <a:pt x="55" y="205"/>
                  </a:lnTo>
                  <a:lnTo>
                    <a:pt x="55" y="203"/>
                  </a:lnTo>
                  <a:close/>
                </a:path>
              </a:pathLst>
            </a:custGeom>
            <a:solidFill>
              <a:srgbClr val="00FFFF"/>
            </a:solidFill>
            <a:ln w="9525">
              <a:noFill/>
              <a:round/>
              <a:headEnd/>
              <a:tailEnd/>
            </a:ln>
          </p:spPr>
          <p:txBody>
            <a:bodyPr/>
            <a:lstStyle/>
            <a:p>
              <a:endParaRPr lang="en-US"/>
            </a:p>
          </p:txBody>
        </p:sp>
        <p:sp>
          <p:nvSpPr>
            <p:cNvPr id="44" name="Freeform 35"/>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203"/>
                  </a:moveTo>
                  <a:lnTo>
                    <a:pt x="208" y="57"/>
                  </a:lnTo>
                  <a:lnTo>
                    <a:pt x="151" y="0"/>
                  </a:lnTo>
                  <a:lnTo>
                    <a:pt x="0" y="145"/>
                  </a:lnTo>
                  <a:lnTo>
                    <a:pt x="55" y="205"/>
                  </a:lnTo>
                </a:path>
              </a:pathLst>
            </a:custGeom>
            <a:noFill/>
            <a:ln w="7938">
              <a:solidFill>
                <a:srgbClr val="000000"/>
              </a:solidFill>
              <a:round/>
              <a:headEnd/>
              <a:tailEnd/>
            </a:ln>
          </p:spPr>
          <p:txBody>
            <a:bodyPr/>
            <a:lstStyle/>
            <a:p>
              <a:endParaRPr lang="en-US"/>
            </a:p>
          </p:txBody>
        </p:sp>
        <p:sp>
          <p:nvSpPr>
            <p:cNvPr id="45" name="Freeform 36"/>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close/>
                </a:path>
              </a:pathLst>
            </a:custGeom>
            <a:solidFill>
              <a:srgbClr val="CCFFFF"/>
            </a:solidFill>
            <a:ln w="9525">
              <a:noFill/>
              <a:round/>
              <a:headEnd/>
              <a:tailEnd/>
            </a:ln>
          </p:spPr>
          <p:txBody>
            <a:bodyPr/>
            <a:lstStyle/>
            <a:p>
              <a:endParaRPr lang="en-US"/>
            </a:p>
          </p:txBody>
        </p:sp>
        <p:sp>
          <p:nvSpPr>
            <p:cNvPr id="46" name="Freeform 37"/>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n-US"/>
            </a:p>
          </p:txBody>
        </p:sp>
        <p:sp>
          <p:nvSpPr>
            <p:cNvPr id="47" name="Freeform 38"/>
            <p:cNvSpPr>
              <a:spLocks/>
            </p:cNvSpPr>
            <p:nvPr/>
          </p:nvSpPr>
          <p:spPr bwMode="auto">
            <a:xfrm>
              <a:off x="3061" y="3105"/>
              <a:ext cx="221" cy="70"/>
            </a:xfrm>
            <a:custGeom>
              <a:avLst/>
              <a:gdLst>
                <a:gd name="T0" fmla="*/ 0 w 211"/>
                <a:gd name="T1" fmla="*/ 0 h 83"/>
                <a:gd name="T2" fmla="*/ 441 w 211"/>
                <a:gd name="T3" fmla="*/ 0 h 83"/>
                <a:gd name="T4" fmla="*/ 441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n-US"/>
            </a:p>
          </p:txBody>
        </p:sp>
        <p:sp>
          <p:nvSpPr>
            <p:cNvPr id="48" name="Freeform 39"/>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w 213"/>
                <a:gd name="T13" fmla="*/ 0 h 83"/>
                <a:gd name="T14" fmla="*/ 0 60000 65536"/>
                <a:gd name="T15" fmla="*/ 0 60000 65536"/>
                <a:gd name="T16" fmla="*/ 0 60000 65536"/>
                <a:gd name="T17" fmla="*/ 0 60000 65536"/>
                <a:gd name="T18" fmla="*/ 0 60000 65536"/>
                <a:gd name="T19" fmla="*/ 0 60000 65536"/>
                <a:gd name="T20" fmla="*/ 0 60000 65536"/>
                <a:gd name="T21" fmla="*/ 0 w 213"/>
                <a:gd name="T22" fmla="*/ 0 h 83"/>
                <a:gd name="T23" fmla="*/ 213 w 21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83">
                  <a:moveTo>
                    <a:pt x="0" y="0"/>
                  </a:moveTo>
                  <a:lnTo>
                    <a:pt x="213" y="0"/>
                  </a:lnTo>
                  <a:lnTo>
                    <a:pt x="213" y="83"/>
                  </a:lnTo>
                  <a:lnTo>
                    <a:pt x="2" y="83"/>
                  </a:lnTo>
                  <a:lnTo>
                    <a:pt x="2" y="0"/>
                  </a:lnTo>
                  <a:lnTo>
                    <a:pt x="0" y="0"/>
                  </a:lnTo>
                  <a:close/>
                </a:path>
              </a:pathLst>
            </a:custGeom>
            <a:solidFill>
              <a:srgbClr val="00FFFF"/>
            </a:solidFill>
            <a:ln w="9525">
              <a:noFill/>
              <a:round/>
              <a:headEnd/>
              <a:tailEnd/>
            </a:ln>
          </p:spPr>
          <p:txBody>
            <a:bodyPr/>
            <a:lstStyle/>
            <a:p>
              <a:endParaRPr lang="en-US"/>
            </a:p>
          </p:txBody>
        </p:sp>
        <p:sp>
          <p:nvSpPr>
            <p:cNvPr id="49" name="Freeform 40"/>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n-US"/>
            </a:p>
          </p:txBody>
        </p:sp>
        <p:sp>
          <p:nvSpPr>
            <p:cNvPr id="50" name="Freeform 41"/>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close/>
                </a:path>
              </a:pathLst>
            </a:custGeom>
            <a:solidFill>
              <a:srgbClr val="CCFFFF"/>
            </a:solidFill>
            <a:ln w="9525">
              <a:noFill/>
              <a:round/>
              <a:headEnd/>
              <a:tailEnd/>
            </a:ln>
          </p:spPr>
          <p:txBody>
            <a:bodyPr/>
            <a:lstStyle/>
            <a:p>
              <a:endParaRPr lang="en-US"/>
            </a:p>
          </p:txBody>
        </p:sp>
        <p:sp>
          <p:nvSpPr>
            <p:cNvPr id="51" name="Freeform 42"/>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n-US"/>
            </a:p>
          </p:txBody>
        </p:sp>
        <p:sp>
          <p:nvSpPr>
            <p:cNvPr id="52" name="Freeform 43"/>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w 213"/>
                <a:gd name="T13" fmla="*/ 0 h 83"/>
                <a:gd name="T14" fmla="*/ 0 60000 65536"/>
                <a:gd name="T15" fmla="*/ 0 60000 65536"/>
                <a:gd name="T16" fmla="*/ 0 60000 65536"/>
                <a:gd name="T17" fmla="*/ 0 60000 65536"/>
                <a:gd name="T18" fmla="*/ 0 60000 65536"/>
                <a:gd name="T19" fmla="*/ 0 60000 65536"/>
                <a:gd name="T20" fmla="*/ 0 60000 65536"/>
                <a:gd name="T21" fmla="*/ 0 w 213"/>
                <a:gd name="T22" fmla="*/ 0 h 83"/>
                <a:gd name="T23" fmla="*/ 213 w 21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83">
                  <a:moveTo>
                    <a:pt x="0" y="0"/>
                  </a:moveTo>
                  <a:lnTo>
                    <a:pt x="213" y="0"/>
                  </a:lnTo>
                  <a:lnTo>
                    <a:pt x="213" y="83"/>
                  </a:lnTo>
                  <a:lnTo>
                    <a:pt x="2" y="83"/>
                  </a:lnTo>
                  <a:lnTo>
                    <a:pt x="2" y="0"/>
                  </a:lnTo>
                  <a:lnTo>
                    <a:pt x="0" y="0"/>
                  </a:lnTo>
                  <a:close/>
                </a:path>
              </a:pathLst>
            </a:custGeom>
            <a:solidFill>
              <a:srgbClr val="00FFFF"/>
            </a:solidFill>
            <a:ln w="9525">
              <a:noFill/>
              <a:round/>
              <a:headEnd/>
              <a:tailEnd/>
            </a:ln>
          </p:spPr>
          <p:txBody>
            <a:bodyPr/>
            <a:lstStyle/>
            <a:p>
              <a:endParaRPr lang="en-US"/>
            </a:p>
          </p:txBody>
        </p:sp>
        <p:sp>
          <p:nvSpPr>
            <p:cNvPr id="53" name="Freeform 44"/>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n-US"/>
            </a:p>
          </p:txBody>
        </p:sp>
        <p:sp>
          <p:nvSpPr>
            <p:cNvPr id="54" name="Freeform 45"/>
            <p:cNvSpPr>
              <a:spLocks/>
            </p:cNvSpPr>
            <p:nvPr/>
          </p:nvSpPr>
          <p:spPr bwMode="auto">
            <a:xfrm>
              <a:off x="1725"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n-US"/>
            </a:p>
          </p:txBody>
        </p:sp>
        <p:sp>
          <p:nvSpPr>
            <p:cNvPr id="55" name="Freeform 46"/>
            <p:cNvSpPr>
              <a:spLocks/>
            </p:cNvSpPr>
            <p:nvPr/>
          </p:nvSpPr>
          <p:spPr bwMode="auto">
            <a:xfrm>
              <a:off x="1971" y="3105"/>
              <a:ext cx="220" cy="70"/>
            </a:xfrm>
            <a:custGeom>
              <a:avLst/>
              <a:gdLst>
                <a:gd name="T0" fmla="*/ 0 w 210"/>
                <a:gd name="T1" fmla="*/ 0 h 83"/>
                <a:gd name="T2" fmla="*/ 440 w 210"/>
                <a:gd name="T3" fmla="*/ 0 h 83"/>
                <a:gd name="T4" fmla="*/ 440 w 210"/>
                <a:gd name="T5" fmla="*/ 6 h 83"/>
                <a:gd name="T6" fmla="*/ 0 w 210"/>
                <a:gd name="T7" fmla="*/ 6 h 83"/>
                <a:gd name="T8" fmla="*/ 0 w 210"/>
                <a:gd name="T9" fmla="*/ 0 h 83"/>
                <a:gd name="T10" fmla="*/ 0 w 210"/>
                <a:gd name="T11" fmla="*/ 0 h 83"/>
                <a:gd name="T12" fmla="*/ 0 60000 65536"/>
                <a:gd name="T13" fmla="*/ 0 60000 65536"/>
                <a:gd name="T14" fmla="*/ 0 60000 65536"/>
                <a:gd name="T15" fmla="*/ 0 60000 65536"/>
                <a:gd name="T16" fmla="*/ 0 60000 65536"/>
                <a:gd name="T17" fmla="*/ 0 60000 65536"/>
                <a:gd name="T18" fmla="*/ 0 w 210"/>
                <a:gd name="T19" fmla="*/ 0 h 83"/>
                <a:gd name="T20" fmla="*/ 210 w 210"/>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0" h="83">
                  <a:moveTo>
                    <a:pt x="0" y="0"/>
                  </a:moveTo>
                  <a:lnTo>
                    <a:pt x="210" y="0"/>
                  </a:lnTo>
                  <a:lnTo>
                    <a:pt x="210" y="83"/>
                  </a:lnTo>
                  <a:lnTo>
                    <a:pt x="0" y="83"/>
                  </a:lnTo>
                  <a:lnTo>
                    <a:pt x="0" y="0"/>
                  </a:lnTo>
                </a:path>
              </a:pathLst>
            </a:custGeom>
            <a:noFill/>
            <a:ln w="7938">
              <a:solidFill>
                <a:srgbClr val="000000"/>
              </a:solidFill>
              <a:round/>
              <a:headEnd/>
              <a:tailEnd/>
            </a:ln>
          </p:spPr>
          <p:txBody>
            <a:bodyPr/>
            <a:lstStyle/>
            <a:p>
              <a:endParaRPr lang="en-US"/>
            </a:p>
          </p:txBody>
        </p:sp>
        <p:sp>
          <p:nvSpPr>
            <p:cNvPr id="56" name="Freeform 47"/>
            <p:cNvSpPr>
              <a:spLocks/>
            </p:cNvSpPr>
            <p:nvPr/>
          </p:nvSpPr>
          <p:spPr bwMode="auto">
            <a:xfrm>
              <a:off x="2571" y="3085"/>
              <a:ext cx="84" cy="181"/>
            </a:xfrm>
            <a:custGeom>
              <a:avLst/>
              <a:gdLst>
                <a:gd name="T0" fmla="*/ 0 w 80"/>
                <a:gd name="T1" fmla="*/ 0 h 213"/>
                <a:gd name="T2" fmla="*/ 175 w 80"/>
                <a:gd name="T3" fmla="*/ 0 h 213"/>
                <a:gd name="T4" fmla="*/ 175 w 80"/>
                <a:gd name="T5" fmla="*/ 16 h 213"/>
                <a:gd name="T6" fmla="*/ 0 w 80"/>
                <a:gd name="T7" fmla="*/ 16 h 213"/>
                <a:gd name="T8" fmla="*/ 0 w 80"/>
                <a:gd name="T9" fmla="*/ 0 h 213"/>
                <a:gd name="T10" fmla="*/ 0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0" y="213"/>
                  </a:lnTo>
                  <a:lnTo>
                    <a:pt x="0" y="0"/>
                  </a:lnTo>
                </a:path>
              </a:pathLst>
            </a:custGeom>
            <a:noFill/>
            <a:ln w="7938">
              <a:solidFill>
                <a:srgbClr val="000000"/>
              </a:solidFill>
              <a:round/>
              <a:headEnd/>
              <a:tailEnd/>
            </a:ln>
          </p:spPr>
          <p:txBody>
            <a:bodyPr/>
            <a:lstStyle/>
            <a:p>
              <a:endParaRPr lang="en-US"/>
            </a:p>
          </p:txBody>
        </p:sp>
        <p:sp>
          <p:nvSpPr>
            <p:cNvPr id="57" name="Rectangle 48"/>
            <p:cNvSpPr>
              <a:spLocks noChangeArrowheads="1"/>
            </p:cNvSpPr>
            <p:nvPr/>
          </p:nvSpPr>
          <p:spPr bwMode="auto">
            <a:xfrm>
              <a:off x="2322" y="3085"/>
              <a:ext cx="85" cy="181"/>
            </a:xfrm>
            <a:prstGeom prst="rect">
              <a:avLst/>
            </a:prstGeom>
            <a:noFill/>
            <a:ln w="7938">
              <a:solidFill>
                <a:srgbClr val="000000"/>
              </a:solidFill>
              <a:miter lim="800000"/>
              <a:headEnd/>
              <a:tailEnd/>
            </a:ln>
          </p:spPr>
          <p:txBody>
            <a:bodyPr/>
            <a:lstStyle/>
            <a:p>
              <a:pPr algn="r"/>
              <a:endParaRPr lang="en-US" sz="1600">
                <a:solidFill>
                  <a:srgbClr val="000000"/>
                </a:solidFill>
                <a:latin typeface="Arial Greek" pitchFamily="34" charset="0"/>
              </a:endParaRPr>
            </a:p>
          </p:txBody>
        </p:sp>
        <p:sp>
          <p:nvSpPr>
            <p:cNvPr id="58" name="Freeform 49"/>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115 w 208"/>
                <a:gd name="T13" fmla="*/ 0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0"/>
                  </a:moveTo>
                  <a:lnTo>
                    <a:pt x="208" y="145"/>
                  </a:lnTo>
                  <a:lnTo>
                    <a:pt x="150" y="205"/>
                  </a:lnTo>
                  <a:lnTo>
                    <a:pt x="0" y="60"/>
                  </a:lnTo>
                  <a:lnTo>
                    <a:pt x="57" y="0"/>
                  </a:lnTo>
                  <a:lnTo>
                    <a:pt x="54" y="0"/>
                  </a:lnTo>
                  <a:close/>
                </a:path>
              </a:pathLst>
            </a:custGeom>
            <a:solidFill>
              <a:srgbClr val="CCFFFF"/>
            </a:solidFill>
            <a:ln w="9525">
              <a:noFill/>
              <a:round/>
              <a:headEnd/>
              <a:tailEnd/>
            </a:ln>
          </p:spPr>
          <p:txBody>
            <a:bodyPr/>
            <a:lstStyle/>
            <a:p>
              <a:endParaRPr lang="en-US"/>
            </a:p>
          </p:txBody>
        </p:sp>
        <p:sp>
          <p:nvSpPr>
            <p:cNvPr id="59" name="Freeform 50"/>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0"/>
                  </a:moveTo>
                  <a:lnTo>
                    <a:pt x="208" y="145"/>
                  </a:lnTo>
                  <a:lnTo>
                    <a:pt x="150" y="205"/>
                  </a:lnTo>
                  <a:lnTo>
                    <a:pt x="0" y="60"/>
                  </a:lnTo>
                  <a:lnTo>
                    <a:pt x="57" y="0"/>
                  </a:lnTo>
                </a:path>
              </a:pathLst>
            </a:custGeom>
            <a:noFill/>
            <a:ln w="7938">
              <a:solidFill>
                <a:srgbClr val="000000"/>
              </a:solidFill>
              <a:round/>
              <a:headEnd/>
              <a:tailEnd/>
            </a:ln>
          </p:spPr>
          <p:txBody>
            <a:bodyPr/>
            <a:lstStyle/>
            <a:p>
              <a:endParaRPr lang="en-US"/>
            </a:p>
          </p:txBody>
        </p:sp>
        <p:sp>
          <p:nvSpPr>
            <p:cNvPr id="60" name="Freeform 51"/>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115 w 208"/>
                <a:gd name="T13" fmla="*/ 0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0"/>
                  </a:moveTo>
                  <a:lnTo>
                    <a:pt x="208" y="145"/>
                  </a:lnTo>
                  <a:lnTo>
                    <a:pt x="150" y="205"/>
                  </a:lnTo>
                  <a:lnTo>
                    <a:pt x="0" y="60"/>
                  </a:lnTo>
                  <a:lnTo>
                    <a:pt x="57" y="0"/>
                  </a:lnTo>
                  <a:lnTo>
                    <a:pt x="54" y="0"/>
                  </a:lnTo>
                  <a:close/>
                </a:path>
              </a:pathLst>
            </a:custGeom>
            <a:solidFill>
              <a:srgbClr val="CCFFFF"/>
            </a:solidFill>
            <a:ln w="9525">
              <a:noFill/>
              <a:round/>
              <a:headEnd/>
              <a:tailEnd/>
            </a:ln>
          </p:spPr>
          <p:txBody>
            <a:bodyPr/>
            <a:lstStyle/>
            <a:p>
              <a:endParaRPr lang="en-US"/>
            </a:p>
          </p:txBody>
        </p:sp>
        <p:sp>
          <p:nvSpPr>
            <p:cNvPr id="61" name="Freeform 52"/>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0"/>
                  </a:moveTo>
                  <a:lnTo>
                    <a:pt x="208" y="145"/>
                  </a:lnTo>
                  <a:lnTo>
                    <a:pt x="150" y="205"/>
                  </a:lnTo>
                  <a:lnTo>
                    <a:pt x="0" y="60"/>
                  </a:lnTo>
                  <a:lnTo>
                    <a:pt x="57" y="0"/>
                  </a:lnTo>
                </a:path>
              </a:pathLst>
            </a:custGeom>
            <a:noFill/>
            <a:ln w="7938">
              <a:solidFill>
                <a:srgbClr val="000000"/>
              </a:solidFill>
              <a:round/>
              <a:headEnd/>
              <a:tailEnd/>
            </a:ln>
          </p:spPr>
          <p:txBody>
            <a:bodyPr/>
            <a:lstStyle/>
            <a:p>
              <a:endParaRPr lang="en-US"/>
            </a:p>
          </p:txBody>
        </p:sp>
        <p:sp>
          <p:nvSpPr>
            <p:cNvPr id="62" name="Freeform 53"/>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w 81"/>
                <a:gd name="T13" fmla="*/ 0 h 213"/>
                <a:gd name="T14" fmla="*/ 0 60000 65536"/>
                <a:gd name="T15" fmla="*/ 0 60000 65536"/>
                <a:gd name="T16" fmla="*/ 0 60000 65536"/>
                <a:gd name="T17" fmla="*/ 0 60000 65536"/>
                <a:gd name="T18" fmla="*/ 0 60000 65536"/>
                <a:gd name="T19" fmla="*/ 0 60000 65536"/>
                <a:gd name="T20" fmla="*/ 0 60000 65536"/>
                <a:gd name="T21" fmla="*/ 0 w 81"/>
                <a:gd name="T22" fmla="*/ 0 h 213"/>
                <a:gd name="T23" fmla="*/ 81 w 81"/>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213">
                  <a:moveTo>
                    <a:pt x="0" y="0"/>
                  </a:moveTo>
                  <a:lnTo>
                    <a:pt x="81" y="0"/>
                  </a:lnTo>
                  <a:lnTo>
                    <a:pt x="81" y="213"/>
                  </a:lnTo>
                  <a:lnTo>
                    <a:pt x="3" y="213"/>
                  </a:lnTo>
                  <a:lnTo>
                    <a:pt x="3" y="0"/>
                  </a:lnTo>
                  <a:lnTo>
                    <a:pt x="0" y="0"/>
                  </a:lnTo>
                  <a:close/>
                </a:path>
              </a:pathLst>
            </a:custGeom>
            <a:solidFill>
              <a:srgbClr val="00FFFF"/>
            </a:solidFill>
            <a:ln w="9525">
              <a:noFill/>
              <a:round/>
              <a:headEnd/>
              <a:tailEnd/>
            </a:ln>
          </p:spPr>
          <p:txBody>
            <a:bodyPr/>
            <a:lstStyle/>
            <a:p>
              <a:endParaRPr lang="en-US"/>
            </a:p>
          </p:txBody>
        </p:sp>
        <p:sp>
          <p:nvSpPr>
            <p:cNvPr id="63" name="Freeform 54"/>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60000 65536"/>
                <a:gd name="T13" fmla="*/ 0 60000 65536"/>
                <a:gd name="T14" fmla="*/ 0 60000 65536"/>
                <a:gd name="T15" fmla="*/ 0 60000 65536"/>
                <a:gd name="T16" fmla="*/ 0 60000 65536"/>
                <a:gd name="T17" fmla="*/ 0 60000 65536"/>
                <a:gd name="T18" fmla="*/ 0 w 81"/>
                <a:gd name="T19" fmla="*/ 0 h 213"/>
                <a:gd name="T20" fmla="*/ 81 w 81"/>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1" h="213">
                  <a:moveTo>
                    <a:pt x="0" y="0"/>
                  </a:moveTo>
                  <a:lnTo>
                    <a:pt x="81" y="0"/>
                  </a:lnTo>
                  <a:lnTo>
                    <a:pt x="81" y="213"/>
                  </a:lnTo>
                  <a:lnTo>
                    <a:pt x="3" y="213"/>
                  </a:lnTo>
                  <a:lnTo>
                    <a:pt x="3" y="0"/>
                  </a:lnTo>
                </a:path>
              </a:pathLst>
            </a:custGeom>
            <a:noFill/>
            <a:ln w="7938">
              <a:solidFill>
                <a:srgbClr val="000000"/>
              </a:solidFill>
              <a:round/>
              <a:headEnd/>
              <a:tailEnd/>
            </a:ln>
          </p:spPr>
          <p:txBody>
            <a:bodyPr/>
            <a:lstStyle/>
            <a:p>
              <a:endParaRPr lang="en-US"/>
            </a:p>
          </p:txBody>
        </p:sp>
        <p:sp>
          <p:nvSpPr>
            <p:cNvPr id="64" name="Freeform 55"/>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w 81"/>
                <a:gd name="T13" fmla="*/ 0 h 213"/>
                <a:gd name="T14" fmla="*/ 0 60000 65536"/>
                <a:gd name="T15" fmla="*/ 0 60000 65536"/>
                <a:gd name="T16" fmla="*/ 0 60000 65536"/>
                <a:gd name="T17" fmla="*/ 0 60000 65536"/>
                <a:gd name="T18" fmla="*/ 0 60000 65536"/>
                <a:gd name="T19" fmla="*/ 0 60000 65536"/>
                <a:gd name="T20" fmla="*/ 0 60000 65536"/>
                <a:gd name="T21" fmla="*/ 0 w 81"/>
                <a:gd name="T22" fmla="*/ 0 h 213"/>
                <a:gd name="T23" fmla="*/ 81 w 81"/>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213">
                  <a:moveTo>
                    <a:pt x="0" y="0"/>
                  </a:moveTo>
                  <a:lnTo>
                    <a:pt x="81" y="0"/>
                  </a:lnTo>
                  <a:lnTo>
                    <a:pt x="81" y="213"/>
                  </a:lnTo>
                  <a:lnTo>
                    <a:pt x="3" y="213"/>
                  </a:lnTo>
                  <a:lnTo>
                    <a:pt x="3" y="0"/>
                  </a:lnTo>
                  <a:lnTo>
                    <a:pt x="0" y="0"/>
                  </a:lnTo>
                  <a:close/>
                </a:path>
              </a:pathLst>
            </a:custGeom>
            <a:solidFill>
              <a:srgbClr val="00FFFF"/>
            </a:solidFill>
            <a:ln w="9525">
              <a:noFill/>
              <a:round/>
              <a:headEnd/>
              <a:tailEnd/>
            </a:ln>
          </p:spPr>
          <p:txBody>
            <a:bodyPr/>
            <a:lstStyle/>
            <a:p>
              <a:endParaRPr lang="en-US"/>
            </a:p>
          </p:txBody>
        </p:sp>
        <p:sp>
          <p:nvSpPr>
            <p:cNvPr id="65" name="Freeform 56"/>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60000 65536"/>
                <a:gd name="T13" fmla="*/ 0 60000 65536"/>
                <a:gd name="T14" fmla="*/ 0 60000 65536"/>
                <a:gd name="T15" fmla="*/ 0 60000 65536"/>
                <a:gd name="T16" fmla="*/ 0 60000 65536"/>
                <a:gd name="T17" fmla="*/ 0 60000 65536"/>
                <a:gd name="T18" fmla="*/ 0 w 81"/>
                <a:gd name="T19" fmla="*/ 0 h 213"/>
                <a:gd name="T20" fmla="*/ 81 w 81"/>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1" h="213">
                  <a:moveTo>
                    <a:pt x="0" y="0"/>
                  </a:moveTo>
                  <a:lnTo>
                    <a:pt x="81" y="0"/>
                  </a:lnTo>
                  <a:lnTo>
                    <a:pt x="81" y="213"/>
                  </a:lnTo>
                  <a:lnTo>
                    <a:pt x="3" y="213"/>
                  </a:lnTo>
                  <a:lnTo>
                    <a:pt x="3" y="0"/>
                  </a:lnTo>
                </a:path>
              </a:pathLst>
            </a:custGeom>
            <a:noFill/>
            <a:ln w="7938">
              <a:solidFill>
                <a:srgbClr val="000000"/>
              </a:solidFill>
              <a:round/>
              <a:headEnd/>
              <a:tailEnd/>
            </a:ln>
          </p:spPr>
          <p:txBody>
            <a:bodyPr/>
            <a:lstStyle/>
            <a:p>
              <a:endParaRPr lang="en-US"/>
            </a:p>
          </p:txBody>
        </p:sp>
        <p:sp>
          <p:nvSpPr>
            <p:cNvPr id="66" name="Freeform 57"/>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close/>
                </a:path>
              </a:pathLst>
            </a:custGeom>
            <a:solidFill>
              <a:srgbClr val="CCFFFF"/>
            </a:solidFill>
            <a:ln w="9525">
              <a:noFill/>
              <a:round/>
              <a:headEnd/>
              <a:tailEnd/>
            </a:ln>
          </p:spPr>
          <p:txBody>
            <a:bodyPr/>
            <a:lstStyle/>
            <a:p>
              <a:endParaRPr lang="en-US"/>
            </a:p>
          </p:txBody>
        </p:sp>
        <p:sp>
          <p:nvSpPr>
            <p:cNvPr id="67" name="Freeform 58"/>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path>
              </a:pathLst>
            </a:custGeom>
            <a:noFill/>
            <a:ln w="7938">
              <a:solidFill>
                <a:srgbClr val="000000"/>
              </a:solidFill>
              <a:round/>
              <a:headEnd/>
              <a:tailEnd/>
            </a:ln>
          </p:spPr>
          <p:txBody>
            <a:bodyPr/>
            <a:lstStyle/>
            <a:p>
              <a:endParaRPr lang="en-US"/>
            </a:p>
          </p:txBody>
        </p:sp>
        <p:sp>
          <p:nvSpPr>
            <p:cNvPr id="68" name="Freeform 59"/>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close/>
                </a:path>
              </a:pathLst>
            </a:custGeom>
            <a:solidFill>
              <a:srgbClr val="CCFFFF"/>
            </a:solidFill>
            <a:ln w="9525">
              <a:noFill/>
              <a:round/>
              <a:headEnd/>
              <a:tailEnd/>
            </a:ln>
          </p:spPr>
          <p:txBody>
            <a:bodyPr/>
            <a:lstStyle/>
            <a:p>
              <a:endParaRPr lang="en-US"/>
            </a:p>
          </p:txBody>
        </p:sp>
        <p:sp>
          <p:nvSpPr>
            <p:cNvPr id="69" name="Freeform 60"/>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path>
              </a:pathLst>
            </a:custGeom>
            <a:noFill/>
            <a:ln w="7938">
              <a:solidFill>
                <a:srgbClr val="000000"/>
              </a:solidFill>
              <a:round/>
              <a:headEnd/>
              <a:tailEnd/>
            </a:ln>
          </p:spPr>
          <p:txBody>
            <a:bodyPr/>
            <a:lstStyle/>
            <a:p>
              <a:endParaRPr lang="en-US"/>
            </a:p>
          </p:txBody>
        </p:sp>
        <p:sp>
          <p:nvSpPr>
            <p:cNvPr id="70" name="Freeform 61"/>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w 80"/>
                <a:gd name="T13" fmla="*/ 0 h 213"/>
                <a:gd name="T14" fmla="*/ 0 60000 65536"/>
                <a:gd name="T15" fmla="*/ 0 60000 65536"/>
                <a:gd name="T16" fmla="*/ 0 60000 65536"/>
                <a:gd name="T17" fmla="*/ 0 60000 65536"/>
                <a:gd name="T18" fmla="*/ 0 60000 65536"/>
                <a:gd name="T19" fmla="*/ 0 60000 65536"/>
                <a:gd name="T20" fmla="*/ 0 60000 65536"/>
                <a:gd name="T21" fmla="*/ 0 w 80"/>
                <a:gd name="T22" fmla="*/ 0 h 213"/>
                <a:gd name="T23" fmla="*/ 80 w 80"/>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13">
                  <a:moveTo>
                    <a:pt x="0" y="0"/>
                  </a:moveTo>
                  <a:lnTo>
                    <a:pt x="80" y="0"/>
                  </a:lnTo>
                  <a:lnTo>
                    <a:pt x="80" y="213"/>
                  </a:lnTo>
                  <a:lnTo>
                    <a:pt x="2" y="213"/>
                  </a:lnTo>
                  <a:lnTo>
                    <a:pt x="2" y="0"/>
                  </a:lnTo>
                  <a:lnTo>
                    <a:pt x="0" y="0"/>
                  </a:lnTo>
                  <a:close/>
                </a:path>
              </a:pathLst>
            </a:custGeom>
            <a:solidFill>
              <a:srgbClr val="00FFFF"/>
            </a:solidFill>
            <a:ln w="9525">
              <a:noFill/>
              <a:round/>
              <a:headEnd/>
              <a:tailEnd/>
            </a:ln>
          </p:spPr>
          <p:txBody>
            <a:bodyPr/>
            <a:lstStyle/>
            <a:p>
              <a:endParaRPr lang="en-US"/>
            </a:p>
          </p:txBody>
        </p:sp>
        <p:sp>
          <p:nvSpPr>
            <p:cNvPr id="71" name="Freeform 62"/>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2" y="213"/>
                  </a:lnTo>
                  <a:lnTo>
                    <a:pt x="2" y="0"/>
                  </a:lnTo>
                </a:path>
              </a:pathLst>
            </a:custGeom>
            <a:noFill/>
            <a:ln w="7938">
              <a:solidFill>
                <a:srgbClr val="000000"/>
              </a:solidFill>
              <a:round/>
              <a:headEnd/>
              <a:tailEnd/>
            </a:ln>
          </p:spPr>
          <p:txBody>
            <a:bodyPr/>
            <a:lstStyle/>
            <a:p>
              <a:endParaRPr lang="en-US"/>
            </a:p>
          </p:txBody>
        </p:sp>
        <p:sp>
          <p:nvSpPr>
            <p:cNvPr id="72" name="Freeform 63"/>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w 80"/>
                <a:gd name="T13" fmla="*/ 0 h 213"/>
                <a:gd name="T14" fmla="*/ 0 60000 65536"/>
                <a:gd name="T15" fmla="*/ 0 60000 65536"/>
                <a:gd name="T16" fmla="*/ 0 60000 65536"/>
                <a:gd name="T17" fmla="*/ 0 60000 65536"/>
                <a:gd name="T18" fmla="*/ 0 60000 65536"/>
                <a:gd name="T19" fmla="*/ 0 60000 65536"/>
                <a:gd name="T20" fmla="*/ 0 60000 65536"/>
                <a:gd name="T21" fmla="*/ 0 w 80"/>
                <a:gd name="T22" fmla="*/ 0 h 213"/>
                <a:gd name="T23" fmla="*/ 80 w 80"/>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13">
                  <a:moveTo>
                    <a:pt x="0" y="0"/>
                  </a:moveTo>
                  <a:lnTo>
                    <a:pt x="80" y="0"/>
                  </a:lnTo>
                  <a:lnTo>
                    <a:pt x="80" y="213"/>
                  </a:lnTo>
                  <a:lnTo>
                    <a:pt x="2" y="213"/>
                  </a:lnTo>
                  <a:lnTo>
                    <a:pt x="2" y="0"/>
                  </a:lnTo>
                  <a:lnTo>
                    <a:pt x="0" y="0"/>
                  </a:lnTo>
                  <a:close/>
                </a:path>
              </a:pathLst>
            </a:custGeom>
            <a:solidFill>
              <a:srgbClr val="00FFFF"/>
            </a:solidFill>
            <a:ln w="9525">
              <a:noFill/>
              <a:round/>
              <a:headEnd/>
              <a:tailEnd/>
            </a:ln>
          </p:spPr>
          <p:txBody>
            <a:bodyPr/>
            <a:lstStyle/>
            <a:p>
              <a:endParaRPr lang="en-US"/>
            </a:p>
          </p:txBody>
        </p:sp>
        <p:sp>
          <p:nvSpPr>
            <p:cNvPr id="73" name="Freeform 64"/>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2" y="213"/>
                  </a:lnTo>
                  <a:lnTo>
                    <a:pt x="2" y="0"/>
                  </a:lnTo>
                </a:path>
              </a:pathLst>
            </a:custGeom>
            <a:noFill/>
            <a:ln w="7938">
              <a:solidFill>
                <a:srgbClr val="000000"/>
              </a:solidFill>
              <a:round/>
              <a:headEnd/>
              <a:tailEnd/>
            </a:ln>
          </p:spPr>
          <p:txBody>
            <a:bodyPr/>
            <a:lstStyle/>
            <a:p>
              <a:endParaRPr lang="en-US"/>
            </a:p>
          </p:txBody>
        </p:sp>
        <p:sp>
          <p:nvSpPr>
            <p:cNvPr id="74" name="Rectangle 65"/>
            <p:cNvSpPr>
              <a:spLocks noChangeArrowheads="1"/>
            </p:cNvSpPr>
            <p:nvPr/>
          </p:nvSpPr>
          <p:spPr bwMode="auto">
            <a:xfrm>
              <a:off x="3641" y="3049"/>
              <a:ext cx="128" cy="154"/>
            </a:xfrm>
            <a:prstGeom prst="rect">
              <a:avLst/>
            </a:prstGeom>
            <a:noFill/>
            <a:ln w="9525">
              <a:noFill/>
              <a:miter lim="800000"/>
              <a:headEnd/>
              <a:tailEnd/>
            </a:ln>
          </p:spPr>
          <p:txBody>
            <a:bodyPr wrap="none" lIns="0" tIns="0" rIns="0" bIns="0">
              <a:spAutoFit/>
            </a:bodyPr>
            <a:lstStyle/>
            <a:p>
              <a:pPr algn="ctr" eaLnBrk="0" hangingPunct="0"/>
              <a:r>
                <a:rPr lang="en-US" sz="1600">
                  <a:solidFill>
                    <a:srgbClr val="000000"/>
                  </a:solidFill>
                </a:rPr>
                <a:t>…</a:t>
              </a:r>
              <a:endParaRPr lang="en-US" sz="2400">
                <a:solidFill>
                  <a:srgbClr val="000000"/>
                </a:solidFill>
                <a:latin typeface="Times New Roman" pitchFamily="18" charset="0"/>
              </a:endParaRPr>
            </a:p>
          </p:txBody>
        </p:sp>
        <p:sp>
          <p:nvSpPr>
            <p:cNvPr id="75" name="Rectangle 66"/>
            <p:cNvSpPr>
              <a:spLocks noChangeArrowheads="1"/>
            </p:cNvSpPr>
            <p:nvPr/>
          </p:nvSpPr>
          <p:spPr bwMode="auto">
            <a:xfrm>
              <a:off x="2299" y="2989"/>
              <a:ext cx="478" cy="409"/>
            </a:xfrm>
            <a:prstGeom prst="rect">
              <a:avLst/>
            </a:prstGeom>
            <a:noFill/>
            <a:ln w="9525">
              <a:solidFill>
                <a:schemeClr val="tx1"/>
              </a:solidFill>
              <a:miter lim="800000"/>
              <a:headEnd/>
              <a:tailEnd/>
            </a:ln>
          </p:spPr>
          <p:txBody>
            <a:bodyPr wrap="none" anchor="ctr"/>
            <a:lstStyle/>
            <a:p>
              <a:pPr algn="r"/>
              <a:endParaRPr lang="en-US" sz="1600">
                <a:solidFill>
                  <a:srgbClr val="000000"/>
                </a:solidFill>
                <a:latin typeface="Arial Greek" pitchFamily="34"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p:txBody>
          <a:bodyPr/>
          <a:lstStyle/>
          <a:p>
            <a:pPr eaLnBrk="1" hangingPunct="1"/>
            <a:r>
              <a:rPr lang="el-GR" smtClean="0"/>
              <a:t>Πολυπλεξία </a:t>
            </a:r>
            <a:r>
              <a:rPr lang="en-US" smtClean="0"/>
              <a:t>FDM </a:t>
            </a:r>
            <a:r>
              <a:rPr lang="el-GR" smtClean="0"/>
              <a:t>και</a:t>
            </a:r>
            <a:r>
              <a:rPr lang="en-US" smtClean="0"/>
              <a:t> TDM </a:t>
            </a:r>
            <a:endParaRPr lang="en-GB" smtClean="0"/>
          </a:p>
        </p:txBody>
      </p:sp>
      <p:sp>
        <p:nvSpPr>
          <p:cNvPr id="92162" name="Rectangle 3"/>
          <p:cNvSpPr>
            <a:spLocks noGrp="1" noChangeArrowheads="1"/>
          </p:cNvSpPr>
          <p:nvPr>
            <p:ph type="body" idx="1"/>
          </p:nvPr>
        </p:nvSpPr>
        <p:spPr>
          <a:xfrm>
            <a:off x="0" y="1143000"/>
            <a:ext cx="9144000" cy="4648200"/>
          </a:xfrm>
        </p:spPr>
        <p:txBody>
          <a:bodyPr/>
          <a:lstStyle/>
          <a:p>
            <a:pPr eaLnBrk="1" hangingPunct="1"/>
            <a:r>
              <a:rPr lang="en-US" b="1" smtClean="0">
                <a:solidFill>
                  <a:srgbClr val="3333FF"/>
                </a:solidFill>
              </a:rPr>
              <a:t>FDM</a:t>
            </a:r>
            <a:r>
              <a:rPr lang="en-US" smtClean="0"/>
              <a:t>: </a:t>
            </a:r>
          </a:p>
          <a:p>
            <a:pPr lvl="1" eaLnBrk="1" hangingPunct="1"/>
            <a:r>
              <a:rPr lang="el-GR" sz="2400" smtClean="0"/>
              <a:t>προσαρμόζει το σήμα στα χαρακτηριστικά του μέσου</a:t>
            </a:r>
            <a:endParaRPr lang="en-US" sz="2400" smtClean="0"/>
          </a:p>
          <a:p>
            <a:pPr lvl="1" eaLnBrk="1" hangingPunct="1"/>
            <a:r>
              <a:rPr lang="el-GR" sz="2400" smtClean="0"/>
              <a:t>παράδειγμα</a:t>
            </a:r>
            <a:r>
              <a:rPr lang="en-US" sz="2400" smtClean="0"/>
              <a:t>: </a:t>
            </a:r>
            <a:r>
              <a:rPr lang="el-GR" sz="2400" smtClean="0"/>
              <a:t>μετάδοση τηλεόρασης</a:t>
            </a:r>
            <a:endParaRPr lang="en-US" sz="2400" smtClean="0"/>
          </a:p>
          <a:p>
            <a:pPr eaLnBrk="1" hangingPunct="1"/>
            <a:r>
              <a:rPr lang="en-US" b="1" smtClean="0">
                <a:solidFill>
                  <a:srgbClr val="3333FF"/>
                </a:solidFill>
              </a:rPr>
              <a:t>TDM</a:t>
            </a:r>
            <a:r>
              <a:rPr lang="en-US" smtClean="0"/>
              <a:t>:</a:t>
            </a:r>
          </a:p>
          <a:p>
            <a:pPr lvl="1" eaLnBrk="1" hangingPunct="1"/>
            <a:r>
              <a:rPr lang="el-GR" sz="2400" smtClean="0"/>
              <a:t>κατάλληλο για σύγχρονη επικοινωνία</a:t>
            </a:r>
            <a:endParaRPr lang="en-US" sz="2400" smtClean="0"/>
          </a:p>
          <a:p>
            <a:pPr lvl="1" eaLnBrk="1" hangingPunct="1"/>
            <a:r>
              <a:rPr lang="el-GR" sz="2400" smtClean="0"/>
              <a:t>παράδειγμα</a:t>
            </a:r>
            <a:r>
              <a:rPr lang="en-US" sz="2400" smtClean="0"/>
              <a:t>: </a:t>
            </a:r>
            <a:r>
              <a:rPr lang="el-GR" sz="2400" smtClean="0"/>
              <a:t>σταθερή τηλεφωνία, κινητή τηλεφωνία (</a:t>
            </a:r>
            <a:r>
              <a:rPr lang="en-US" sz="2400" smtClean="0"/>
              <a:t>GSM)</a:t>
            </a:r>
          </a:p>
          <a:p>
            <a:pPr eaLnBrk="1" hangingPunct="1"/>
            <a:r>
              <a:rPr lang="el-GR" smtClean="0"/>
              <a:t>Κι οι δύο τεχνικές </a:t>
            </a:r>
            <a:r>
              <a:rPr lang="el-GR" b="1" smtClean="0">
                <a:solidFill>
                  <a:schemeClr val="accent1"/>
                </a:solidFill>
              </a:rPr>
              <a:t>δεσμεύουν πόρους</a:t>
            </a:r>
            <a:r>
              <a:rPr lang="el-GR" smtClean="0"/>
              <a:t> (συχνότητα ή χρονοθυρίδες) με στατικό τρόπο</a:t>
            </a:r>
            <a:endParaRPr lang="en-US" smtClean="0"/>
          </a:p>
          <a:p>
            <a:pPr eaLnBrk="1" hangingPunct="1"/>
            <a:r>
              <a:rPr lang="el-GR" smtClean="0"/>
              <a:t>Λόγω της </a:t>
            </a:r>
            <a:r>
              <a:rPr lang="el-GR" b="1" smtClean="0">
                <a:solidFill>
                  <a:schemeClr val="accent1"/>
                </a:solidFill>
              </a:rPr>
              <a:t>στατικής</a:t>
            </a:r>
            <a:r>
              <a:rPr lang="el-GR" smtClean="0"/>
              <a:t> δέσμευσης </a:t>
            </a:r>
            <a:r>
              <a:rPr lang="el-GR" b="1" smtClean="0">
                <a:solidFill>
                  <a:schemeClr val="accent1"/>
                </a:solidFill>
              </a:rPr>
              <a:t>δεν είναι αποδοτικές</a:t>
            </a:r>
            <a:r>
              <a:rPr lang="el-GR" smtClean="0"/>
              <a:t> για </a:t>
            </a:r>
            <a:r>
              <a:rPr lang="el-GR" b="1" smtClean="0"/>
              <a:t>εκρηκτική κίνηση</a:t>
            </a:r>
            <a:r>
              <a:rPr lang="el-GR" smtClean="0"/>
              <a:t> (</a:t>
            </a:r>
            <a:r>
              <a:rPr lang="en-US" smtClean="0"/>
              <a:t>bursty traffic)</a:t>
            </a:r>
            <a:endParaRPr lang="en-GB" smtClean="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pPr eaLnBrk="1" hangingPunct="1"/>
            <a:r>
              <a:rPr lang="el-GR" smtClean="0"/>
              <a:t>Στατιστική πολυπλεξία (</a:t>
            </a:r>
            <a:r>
              <a:rPr lang="en-US" smtClean="0"/>
              <a:t>statistical multiplexing)</a:t>
            </a:r>
            <a:endParaRPr lang="en-GB" smtClean="0"/>
          </a:p>
        </p:txBody>
      </p:sp>
      <p:sp>
        <p:nvSpPr>
          <p:cNvPr id="93186" name="Rectangle 3"/>
          <p:cNvSpPr>
            <a:spLocks noChangeArrowheads="1"/>
          </p:cNvSpPr>
          <p:nvPr/>
        </p:nvSpPr>
        <p:spPr bwMode="auto">
          <a:xfrm>
            <a:off x="0" y="1052513"/>
            <a:ext cx="9429750" cy="2590800"/>
          </a:xfrm>
          <a:prstGeom prst="rect">
            <a:avLst/>
          </a:prstGeom>
          <a:noFill/>
          <a:ln w="9525">
            <a:noFill/>
            <a:miter lim="800000"/>
            <a:headEnd/>
            <a:tailEnd/>
          </a:ln>
        </p:spPr>
        <p:txBody>
          <a:bodyPr/>
          <a:lstStyle/>
          <a:p>
            <a:pPr marL="342900" indent="-342900">
              <a:lnSpc>
                <a:spcPct val="90000"/>
              </a:lnSpc>
              <a:spcBef>
                <a:spcPct val="20000"/>
              </a:spcBef>
              <a:buClr>
                <a:srgbClr val="C700C7"/>
              </a:buClr>
              <a:buSzPct val="64000"/>
              <a:buFont typeface="Monotype Sorts"/>
              <a:buChar char="l"/>
            </a:pPr>
            <a:r>
              <a:rPr lang="el-GR" sz="2200" dirty="0">
                <a:solidFill>
                  <a:srgbClr val="000000"/>
                </a:solidFill>
                <a:latin typeface="Arial Greek" pitchFamily="34" charset="0"/>
              </a:rPr>
              <a:t>Διαίρεση χρόνου «</a:t>
            </a:r>
            <a:r>
              <a:rPr lang="el-GR" sz="2200" b="1" dirty="0">
                <a:solidFill>
                  <a:srgbClr val="000000"/>
                </a:solidFill>
                <a:latin typeface="Arial Greek" pitchFamily="34" charset="0"/>
              </a:rPr>
              <a:t>κατ’ αίτηση</a:t>
            </a:r>
            <a:r>
              <a:rPr lang="el-GR" sz="2200" dirty="0">
                <a:solidFill>
                  <a:srgbClr val="000000"/>
                </a:solidFill>
                <a:latin typeface="Arial Greek" pitchFamily="34" charset="0"/>
              </a:rPr>
              <a:t>»</a:t>
            </a:r>
            <a:endParaRPr lang="en-US" sz="2200" dirty="0">
              <a:solidFill>
                <a:srgbClr val="000000"/>
              </a:solidFill>
              <a:latin typeface="Arial Greek" pitchFamily="34" charset="0"/>
            </a:endParaRPr>
          </a:p>
          <a:p>
            <a:pPr marL="342900" indent="-342900">
              <a:lnSpc>
                <a:spcPct val="90000"/>
              </a:lnSpc>
              <a:spcBef>
                <a:spcPct val="20000"/>
              </a:spcBef>
              <a:buClr>
                <a:srgbClr val="C700C7"/>
              </a:buClr>
              <a:buSzPct val="64000"/>
              <a:buFont typeface="Monotype Sorts"/>
              <a:buChar char="l"/>
            </a:pPr>
            <a:r>
              <a:rPr lang="el-GR" sz="2200" dirty="0">
                <a:solidFill>
                  <a:srgbClr val="000000"/>
                </a:solidFill>
                <a:latin typeface="Arial Greek" pitchFamily="34" charset="0"/>
              </a:rPr>
              <a:t>Χρονοπρογραμματισμός συνδέσμου ανά πακέτο</a:t>
            </a:r>
            <a:endParaRPr lang="en-US" sz="2200" dirty="0">
              <a:solidFill>
                <a:srgbClr val="000000"/>
              </a:solidFill>
              <a:latin typeface="Arial Greek" pitchFamily="34" charset="0"/>
            </a:endParaRPr>
          </a:p>
          <a:p>
            <a:pPr marL="342900" indent="-342900">
              <a:lnSpc>
                <a:spcPct val="90000"/>
              </a:lnSpc>
              <a:spcBef>
                <a:spcPct val="20000"/>
              </a:spcBef>
              <a:buClr>
                <a:srgbClr val="C700C7"/>
              </a:buClr>
              <a:buSzPct val="64000"/>
              <a:buFont typeface="Monotype Sorts"/>
              <a:buChar char="l"/>
            </a:pPr>
            <a:r>
              <a:rPr lang="el-GR" sz="2200" dirty="0">
                <a:solidFill>
                  <a:srgbClr val="000000"/>
                </a:solidFill>
                <a:latin typeface="Arial Greek" pitchFamily="34" charset="0"/>
              </a:rPr>
              <a:t>Πακέτα από </a:t>
            </a:r>
            <a:r>
              <a:rPr lang="el-GR" sz="2200" b="1" dirty="0">
                <a:solidFill>
                  <a:srgbClr val="000000"/>
                </a:solidFill>
                <a:latin typeface="Arial Greek" pitchFamily="34" charset="0"/>
              </a:rPr>
              <a:t>διαφορετικές πηγές</a:t>
            </a:r>
            <a:r>
              <a:rPr lang="el-GR" sz="2200" dirty="0">
                <a:solidFill>
                  <a:srgbClr val="000000"/>
                </a:solidFill>
                <a:latin typeface="Arial Greek" pitchFamily="34" charset="0"/>
              </a:rPr>
              <a:t> εναλλάσσονται στον σύνδεσμο</a:t>
            </a:r>
            <a:endParaRPr lang="en-US" sz="2200" dirty="0">
              <a:solidFill>
                <a:srgbClr val="000000"/>
              </a:solidFill>
              <a:latin typeface="Arial Greek" pitchFamily="34" charset="0"/>
            </a:endParaRPr>
          </a:p>
          <a:p>
            <a:pPr marL="342900" indent="-342900">
              <a:lnSpc>
                <a:spcPct val="90000"/>
              </a:lnSpc>
              <a:spcBef>
                <a:spcPct val="20000"/>
              </a:spcBef>
              <a:buClr>
                <a:srgbClr val="C700C7"/>
              </a:buClr>
              <a:buSzPct val="64000"/>
              <a:buFont typeface="Monotype Sorts"/>
              <a:buChar char="l"/>
            </a:pPr>
            <a:r>
              <a:rPr lang="el-GR" sz="2200" dirty="0">
                <a:solidFill>
                  <a:srgbClr val="000000"/>
                </a:solidFill>
                <a:latin typeface="Arial Greek" pitchFamily="34" charset="0"/>
              </a:rPr>
              <a:t>Ζητήματα</a:t>
            </a:r>
            <a:r>
              <a:rPr lang="en-US" sz="2200" dirty="0">
                <a:solidFill>
                  <a:srgbClr val="000000"/>
                </a:solidFill>
                <a:latin typeface="Arial Greek" pitchFamily="34" charset="0"/>
              </a:rPr>
              <a:t>:</a:t>
            </a:r>
          </a:p>
          <a:p>
            <a:pPr marL="742950" lvl="1" indent="-285750">
              <a:lnSpc>
                <a:spcPct val="90000"/>
              </a:lnSpc>
              <a:spcBef>
                <a:spcPct val="20000"/>
              </a:spcBef>
              <a:buClr>
                <a:srgbClr val="C700C7"/>
              </a:buClr>
              <a:buSzPct val="64000"/>
              <a:buFont typeface="Monotype Sorts"/>
              <a:buChar char="n"/>
            </a:pPr>
            <a:r>
              <a:rPr lang="el-GR" sz="2200" dirty="0">
                <a:solidFill>
                  <a:srgbClr val="000000"/>
                </a:solidFill>
                <a:latin typeface="Arial Greek" pitchFamily="34" charset="0"/>
              </a:rPr>
              <a:t>Τα πακέτα χρειάζονται ετικέτες (</a:t>
            </a:r>
            <a:r>
              <a:rPr lang="en-US" sz="2200" dirty="0">
                <a:solidFill>
                  <a:srgbClr val="000000"/>
                </a:solidFill>
                <a:latin typeface="Arial Greek" pitchFamily="34" charset="0"/>
              </a:rPr>
              <a:t>labels) </a:t>
            </a:r>
            <a:r>
              <a:rPr lang="el-GR" sz="2200" dirty="0">
                <a:solidFill>
                  <a:srgbClr val="000000"/>
                </a:solidFill>
                <a:latin typeface="Arial Greek" pitchFamily="34" charset="0"/>
              </a:rPr>
              <a:t>ή διευθύνσεις</a:t>
            </a:r>
            <a:r>
              <a:rPr lang="en-US" sz="2200" dirty="0">
                <a:solidFill>
                  <a:srgbClr val="000000"/>
                </a:solidFill>
                <a:latin typeface="Arial Greek" pitchFamily="34" charset="0"/>
              </a:rPr>
              <a:t> (addresses)</a:t>
            </a:r>
          </a:p>
          <a:p>
            <a:pPr marL="742950" lvl="1" indent="-285750">
              <a:lnSpc>
                <a:spcPct val="90000"/>
              </a:lnSpc>
              <a:spcBef>
                <a:spcPct val="20000"/>
              </a:spcBef>
              <a:buClr>
                <a:srgbClr val="C700C7"/>
              </a:buClr>
              <a:buSzPct val="64000"/>
              <a:buFont typeface="Monotype Sorts"/>
              <a:buNone/>
            </a:pPr>
            <a:r>
              <a:rPr lang="el-GR" sz="2200" dirty="0">
                <a:solidFill>
                  <a:srgbClr val="3333FF"/>
                </a:solidFill>
                <a:latin typeface="Arial Greek" pitchFamily="34" charset="0"/>
                <a:sym typeface="Wingdings" pitchFamily="2" charset="2"/>
              </a:rPr>
              <a:t> </a:t>
            </a:r>
            <a:r>
              <a:rPr lang="el-GR" sz="2200" dirty="0">
                <a:solidFill>
                  <a:srgbClr val="3333FF"/>
                </a:solidFill>
                <a:latin typeface="Arial Greek" pitchFamily="34" charset="0"/>
              </a:rPr>
              <a:t>Απαιτείται η </a:t>
            </a:r>
            <a:r>
              <a:rPr lang="el-GR" sz="2200" dirty="0" err="1">
                <a:solidFill>
                  <a:srgbClr val="3333FF"/>
                </a:solidFill>
                <a:latin typeface="Arial Greek" pitchFamily="34" charset="0"/>
              </a:rPr>
              <a:t>ενταμίευση</a:t>
            </a:r>
            <a:r>
              <a:rPr lang="el-GR" sz="2200" dirty="0">
                <a:solidFill>
                  <a:srgbClr val="3333FF"/>
                </a:solidFill>
                <a:latin typeface="Arial Greek" pitchFamily="34" charset="0"/>
              </a:rPr>
              <a:t> πακέτων</a:t>
            </a:r>
            <a:endParaRPr lang="en-US" sz="2200" dirty="0">
              <a:solidFill>
                <a:srgbClr val="3333FF"/>
              </a:solidFill>
              <a:latin typeface="Arial Greek" pitchFamily="34" charset="0"/>
            </a:endParaRPr>
          </a:p>
          <a:p>
            <a:pPr marL="342900" indent="-342900">
              <a:lnSpc>
                <a:spcPct val="90000"/>
              </a:lnSpc>
              <a:spcBef>
                <a:spcPct val="20000"/>
              </a:spcBef>
              <a:buClr>
                <a:srgbClr val="C700C7"/>
              </a:buClr>
              <a:buSzPct val="64000"/>
              <a:buFont typeface="Monotype Sorts"/>
              <a:buNone/>
            </a:pPr>
            <a:r>
              <a:rPr lang="el-GR" sz="2200" dirty="0">
                <a:solidFill>
                  <a:srgbClr val="FF6633"/>
                </a:solidFill>
                <a:latin typeface="Arial Greek" pitchFamily="34" charset="0"/>
                <a:sym typeface="Wingdings" pitchFamily="2" charset="2"/>
              </a:rPr>
              <a:t></a:t>
            </a:r>
            <a:r>
              <a:rPr lang="en-US" sz="2200" dirty="0">
                <a:solidFill>
                  <a:srgbClr val="FF6633"/>
                </a:solidFill>
                <a:latin typeface="Arial Greek" pitchFamily="34" charset="0"/>
                <a:sym typeface="Wingdings" pitchFamily="2" charset="2"/>
              </a:rPr>
              <a:t>  </a:t>
            </a:r>
            <a:r>
              <a:rPr lang="el-GR" sz="2200" dirty="0">
                <a:solidFill>
                  <a:srgbClr val="000000"/>
                </a:solidFill>
                <a:latin typeface="Arial Greek" pitchFamily="34" charset="0"/>
              </a:rPr>
              <a:t>Μπορεί να συμβεί</a:t>
            </a:r>
            <a:r>
              <a:rPr lang="el-GR" sz="2200" dirty="0">
                <a:solidFill>
                  <a:srgbClr val="FF6633"/>
                </a:solidFill>
                <a:latin typeface="Arial Greek" pitchFamily="34" charset="0"/>
              </a:rPr>
              <a:t> </a:t>
            </a:r>
            <a:r>
              <a:rPr lang="el-GR" sz="2200" b="1" dirty="0">
                <a:solidFill>
                  <a:srgbClr val="FF6633"/>
                </a:solidFill>
                <a:latin typeface="Arial Greek" pitchFamily="34" charset="0"/>
              </a:rPr>
              <a:t>υπερχείλιση </a:t>
            </a:r>
            <a:r>
              <a:rPr lang="el-GR" sz="2200" b="1" dirty="0" err="1">
                <a:solidFill>
                  <a:srgbClr val="FF6633"/>
                </a:solidFill>
                <a:latin typeface="Arial Greek" pitchFamily="34" charset="0"/>
              </a:rPr>
              <a:t>ενταμιευτών</a:t>
            </a:r>
            <a:r>
              <a:rPr lang="el-GR" sz="2200" dirty="0">
                <a:solidFill>
                  <a:srgbClr val="FF6633"/>
                </a:solidFill>
                <a:latin typeface="Arial Greek" pitchFamily="34" charset="0"/>
              </a:rPr>
              <a:t> </a:t>
            </a:r>
            <a:r>
              <a:rPr lang="el-GR" sz="2200" dirty="0">
                <a:solidFill>
                  <a:srgbClr val="000000"/>
                </a:solidFill>
                <a:latin typeface="Arial Greek" pitchFamily="34" charset="0"/>
              </a:rPr>
              <a:t>σε </a:t>
            </a:r>
            <a:r>
              <a:rPr lang="el-GR" sz="2200" b="1" dirty="0">
                <a:solidFill>
                  <a:srgbClr val="000000"/>
                </a:solidFill>
                <a:latin typeface="Arial Greek" pitchFamily="34" charset="0"/>
              </a:rPr>
              <a:t>καταστάσεις συμφόρησης</a:t>
            </a:r>
            <a:endParaRPr lang="en-US" sz="2200" b="1" dirty="0">
              <a:solidFill>
                <a:srgbClr val="000000"/>
              </a:solidFill>
              <a:latin typeface="Arial Greek" pitchFamily="34" charset="0"/>
            </a:endParaRPr>
          </a:p>
        </p:txBody>
      </p:sp>
      <p:grpSp>
        <p:nvGrpSpPr>
          <p:cNvPr id="93187" name="Group 67"/>
          <p:cNvGrpSpPr>
            <a:grpSpLocks/>
          </p:cNvGrpSpPr>
          <p:nvPr/>
        </p:nvGrpSpPr>
        <p:grpSpPr bwMode="auto">
          <a:xfrm>
            <a:off x="2214563" y="4143375"/>
            <a:ext cx="4943475" cy="2362200"/>
            <a:chOff x="1248" y="2448"/>
            <a:chExt cx="3114" cy="1488"/>
          </a:xfrm>
        </p:grpSpPr>
        <p:sp>
          <p:nvSpPr>
            <p:cNvPr id="93188" name="Freeform 4"/>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close/>
                </a:path>
              </a:pathLst>
            </a:custGeom>
            <a:solidFill>
              <a:srgbClr val="CCFFFF"/>
            </a:solidFill>
            <a:ln w="9525">
              <a:noFill/>
              <a:round/>
              <a:headEnd/>
              <a:tailEnd/>
            </a:ln>
          </p:spPr>
          <p:txBody>
            <a:bodyPr/>
            <a:lstStyle/>
            <a:p>
              <a:endParaRPr lang="en-US"/>
            </a:p>
          </p:txBody>
        </p:sp>
        <p:sp>
          <p:nvSpPr>
            <p:cNvPr id="93189" name="Freeform 5"/>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path>
              </a:pathLst>
            </a:custGeom>
            <a:noFill/>
            <a:ln w="7938">
              <a:solidFill>
                <a:srgbClr val="000000"/>
              </a:solidFill>
              <a:round/>
              <a:headEnd/>
              <a:tailEnd/>
            </a:ln>
          </p:spPr>
          <p:txBody>
            <a:bodyPr/>
            <a:lstStyle/>
            <a:p>
              <a:endParaRPr lang="en-US"/>
            </a:p>
          </p:txBody>
        </p:sp>
        <p:sp>
          <p:nvSpPr>
            <p:cNvPr id="93190" name="Freeform 6"/>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close/>
                </a:path>
              </a:pathLst>
            </a:custGeom>
            <a:solidFill>
              <a:srgbClr val="CCFFFF"/>
            </a:solidFill>
            <a:ln w="9525">
              <a:noFill/>
              <a:round/>
              <a:headEnd/>
              <a:tailEnd/>
            </a:ln>
          </p:spPr>
          <p:txBody>
            <a:bodyPr/>
            <a:lstStyle/>
            <a:p>
              <a:endParaRPr lang="en-US"/>
            </a:p>
          </p:txBody>
        </p:sp>
        <p:sp>
          <p:nvSpPr>
            <p:cNvPr id="93191" name="Freeform 7"/>
            <p:cNvSpPr>
              <a:spLocks/>
            </p:cNvSpPr>
            <p:nvPr/>
          </p:nvSpPr>
          <p:spPr bwMode="auto">
            <a:xfrm>
              <a:off x="2072" y="2835"/>
              <a:ext cx="218" cy="175"/>
            </a:xfrm>
            <a:custGeom>
              <a:avLst/>
              <a:gdLst>
                <a:gd name="T0" fmla="*/ 117 w 208"/>
                <a:gd name="T1" fmla="*/ 0 h 205"/>
                <a:gd name="T2" fmla="*/ 440 w 208"/>
                <a:gd name="T3" fmla="*/ 12 h 205"/>
                <a:gd name="T4" fmla="*/ 321 w 208"/>
                <a:gd name="T5" fmla="*/ 16 h 205"/>
                <a:gd name="T6" fmla="*/ 0 w 208"/>
                <a:gd name="T7" fmla="*/ 5 h 205"/>
                <a:gd name="T8" fmla="*/ 117 w 208"/>
                <a:gd name="T9" fmla="*/ 0 h 205"/>
                <a:gd name="T10" fmla="*/ 11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path>
              </a:pathLst>
            </a:custGeom>
            <a:noFill/>
            <a:ln w="7938">
              <a:solidFill>
                <a:srgbClr val="000000"/>
              </a:solidFill>
              <a:round/>
              <a:headEnd/>
              <a:tailEnd/>
            </a:ln>
          </p:spPr>
          <p:txBody>
            <a:bodyPr/>
            <a:lstStyle/>
            <a:p>
              <a:endParaRPr lang="en-US"/>
            </a:p>
          </p:txBody>
        </p:sp>
        <p:sp>
          <p:nvSpPr>
            <p:cNvPr id="93192" name="Freeform 8"/>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close/>
                </a:path>
              </a:pathLst>
            </a:custGeom>
            <a:solidFill>
              <a:srgbClr val="CCFFFF"/>
            </a:solidFill>
            <a:ln w="9525">
              <a:noFill/>
              <a:round/>
              <a:headEnd/>
              <a:tailEnd/>
            </a:ln>
          </p:spPr>
          <p:txBody>
            <a:bodyPr/>
            <a:lstStyle/>
            <a:p>
              <a:endParaRPr lang="en-US"/>
            </a:p>
          </p:txBody>
        </p:sp>
        <p:sp>
          <p:nvSpPr>
            <p:cNvPr id="93193" name="Freeform 9"/>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path>
              </a:pathLst>
            </a:custGeom>
            <a:noFill/>
            <a:ln w="7938">
              <a:solidFill>
                <a:srgbClr val="000000"/>
              </a:solidFill>
              <a:round/>
              <a:headEnd/>
              <a:tailEnd/>
            </a:ln>
          </p:spPr>
          <p:txBody>
            <a:bodyPr/>
            <a:lstStyle/>
            <a:p>
              <a:endParaRPr lang="en-US"/>
            </a:p>
          </p:txBody>
        </p:sp>
        <p:sp>
          <p:nvSpPr>
            <p:cNvPr id="93194" name="Freeform 10"/>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close/>
                </a:path>
              </a:pathLst>
            </a:custGeom>
            <a:solidFill>
              <a:srgbClr val="CCFFFF"/>
            </a:solidFill>
            <a:ln w="9525">
              <a:noFill/>
              <a:round/>
              <a:headEnd/>
              <a:tailEnd/>
            </a:ln>
          </p:spPr>
          <p:txBody>
            <a:bodyPr/>
            <a:lstStyle/>
            <a:p>
              <a:endParaRPr lang="en-US"/>
            </a:p>
          </p:txBody>
        </p:sp>
        <p:sp>
          <p:nvSpPr>
            <p:cNvPr id="93195" name="Freeform 11"/>
            <p:cNvSpPr>
              <a:spLocks/>
            </p:cNvSpPr>
            <p:nvPr/>
          </p:nvSpPr>
          <p:spPr bwMode="auto">
            <a:xfrm>
              <a:off x="1894" y="2698"/>
              <a:ext cx="219" cy="175"/>
            </a:xfrm>
            <a:custGeom>
              <a:avLst/>
              <a:gdLst>
                <a:gd name="T0" fmla="*/ 128 w 208"/>
                <a:gd name="T1" fmla="*/ 0 h 205"/>
                <a:gd name="T2" fmla="*/ 479 w 208"/>
                <a:gd name="T3" fmla="*/ 12 h 205"/>
                <a:gd name="T4" fmla="*/ 343 w 208"/>
                <a:gd name="T5" fmla="*/ 16 h 205"/>
                <a:gd name="T6" fmla="*/ 0 w 208"/>
                <a:gd name="T7" fmla="*/ 5 h 205"/>
                <a:gd name="T8" fmla="*/ 128 w 208"/>
                <a:gd name="T9" fmla="*/ 0 h 205"/>
                <a:gd name="T10" fmla="*/ 128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path>
              </a:pathLst>
            </a:custGeom>
            <a:noFill/>
            <a:ln w="7938">
              <a:solidFill>
                <a:srgbClr val="000000"/>
              </a:solidFill>
              <a:round/>
              <a:headEnd/>
              <a:tailEnd/>
            </a:ln>
          </p:spPr>
          <p:txBody>
            <a:bodyPr/>
            <a:lstStyle/>
            <a:p>
              <a:endParaRPr lang="en-US"/>
            </a:p>
          </p:txBody>
        </p:sp>
        <p:sp>
          <p:nvSpPr>
            <p:cNvPr id="93196" name="Freeform 12"/>
            <p:cNvSpPr>
              <a:spLocks/>
            </p:cNvSpPr>
            <p:nvPr/>
          </p:nvSpPr>
          <p:spPr bwMode="auto">
            <a:xfrm>
              <a:off x="1251" y="2448"/>
              <a:ext cx="442" cy="356"/>
            </a:xfrm>
            <a:custGeom>
              <a:avLst/>
              <a:gdLst>
                <a:gd name="T0" fmla="*/ 0 w 421"/>
                <a:gd name="T1" fmla="*/ 0 h 419"/>
                <a:gd name="T2" fmla="*/ 914 w 421"/>
                <a:gd name="T3" fmla="*/ 0 h 419"/>
                <a:gd name="T4" fmla="*/ 914 w 421"/>
                <a:gd name="T5" fmla="*/ 31 h 419"/>
                <a:gd name="T6" fmla="*/ 0 w 421"/>
                <a:gd name="T7" fmla="*/ 31 h 419"/>
                <a:gd name="T8" fmla="*/ 0 w 421"/>
                <a:gd name="T9" fmla="*/ 0 h 419"/>
                <a:gd name="T10" fmla="*/ 0 w 421"/>
                <a:gd name="T11" fmla="*/ 0 h 419"/>
                <a:gd name="T12" fmla="*/ 0 60000 65536"/>
                <a:gd name="T13" fmla="*/ 0 60000 65536"/>
                <a:gd name="T14" fmla="*/ 0 60000 65536"/>
                <a:gd name="T15" fmla="*/ 0 60000 65536"/>
                <a:gd name="T16" fmla="*/ 0 60000 65536"/>
                <a:gd name="T17" fmla="*/ 0 60000 65536"/>
                <a:gd name="T18" fmla="*/ 0 w 421"/>
                <a:gd name="T19" fmla="*/ 0 h 419"/>
                <a:gd name="T20" fmla="*/ 421 w 421"/>
                <a:gd name="T21" fmla="*/ 419 h 419"/>
              </a:gdLst>
              <a:ahLst/>
              <a:cxnLst>
                <a:cxn ang="T12">
                  <a:pos x="T0" y="T1"/>
                </a:cxn>
                <a:cxn ang="T13">
                  <a:pos x="T2" y="T3"/>
                </a:cxn>
                <a:cxn ang="T14">
                  <a:pos x="T4" y="T5"/>
                </a:cxn>
                <a:cxn ang="T15">
                  <a:pos x="T6" y="T7"/>
                </a:cxn>
                <a:cxn ang="T16">
                  <a:pos x="T8" y="T9"/>
                </a:cxn>
                <a:cxn ang="T17">
                  <a:pos x="T10" y="T11"/>
                </a:cxn>
              </a:cxnLst>
              <a:rect l="T18" t="T19" r="T20" b="T21"/>
              <a:pathLst>
                <a:path w="421" h="419">
                  <a:moveTo>
                    <a:pt x="0" y="0"/>
                  </a:moveTo>
                  <a:lnTo>
                    <a:pt x="421" y="0"/>
                  </a:lnTo>
                  <a:lnTo>
                    <a:pt x="421" y="419"/>
                  </a:lnTo>
                  <a:lnTo>
                    <a:pt x="0" y="419"/>
                  </a:lnTo>
                  <a:lnTo>
                    <a:pt x="0" y="0"/>
                  </a:lnTo>
                </a:path>
              </a:pathLst>
            </a:custGeom>
            <a:noFill/>
            <a:ln w="7938">
              <a:solidFill>
                <a:srgbClr val="000000"/>
              </a:solidFill>
              <a:round/>
              <a:headEnd/>
              <a:tailEnd/>
            </a:ln>
          </p:spPr>
          <p:txBody>
            <a:bodyPr/>
            <a:lstStyle/>
            <a:p>
              <a:endParaRPr lang="en-US"/>
            </a:p>
          </p:txBody>
        </p:sp>
        <p:sp>
          <p:nvSpPr>
            <p:cNvPr id="93197" name="Freeform 13"/>
            <p:cNvSpPr>
              <a:spLocks/>
            </p:cNvSpPr>
            <p:nvPr/>
          </p:nvSpPr>
          <p:spPr bwMode="auto">
            <a:xfrm>
              <a:off x="1248" y="2970"/>
              <a:ext cx="453" cy="400"/>
            </a:xfrm>
            <a:custGeom>
              <a:avLst/>
              <a:gdLst>
                <a:gd name="T0" fmla="*/ 0 w 421"/>
                <a:gd name="T1" fmla="*/ 0 h 421"/>
                <a:gd name="T2" fmla="*/ 1359 w 421"/>
                <a:gd name="T3" fmla="*/ 3 h 421"/>
                <a:gd name="T4" fmla="*/ 1359 w 421"/>
                <a:gd name="T5" fmla="*/ 186 h 421"/>
                <a:gd name="T6" fmla="*/ 0 w 421"/>
                <a:gd name="T7" fmla="*/ 186 h 421"/>
                <a:gd name="T8" fmla="*/ 0 w 421"/>
                <a:gd name="T9" fmla="*/ 3 h 421"/>
                <a:gd name="T10" fmla="*/ 0 w 421"/>
                <a:gd name="T11" fmla="*/ 3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3"/>
                  </a:lnTo>
                  <a:lnTo>
                    <a:pt x="421" y="421"/>
                  </a:lnTo>
                  <a:lnTo>
                    <a:pt x="0" y="421"/>
                  </a:lnTo>
                  <a:lnTo>
                    <a:pt x="0" y="3"/>
                  </a:lnTo>
                </a:path>
              </a:pathLst>
            </a:custGeom>
            <a:noFill/>
            <a:ln w="7938">
              <a:solidFill>
                <a:srgbClr val="000000"/>
              </a:solidFill>
              <a:round/>
              <a:headEnd/>
              <a:tailEnd/>
            </a:ln>
          </p:spPr>
          <p:txBody>
            <a:bodyPr/>
            <a:lstStyle/>
            <a:p>
              <a:endParaRPr lang="en-US"/>
            </a:p>
          </p:txBody>
        </p:sp>
        <p:sp>
          <p:nvSpPr>
            <p:cNvPr id="93198" name="Freeform 14"/>
            <p:cNvSpPr>
              <a:spLocks/>
            </p:cNvSpPr>
            <p:nvPr/>
          </p:nvSpPr>
          <p:spPr bwMode="auto">
            <a:xfrm>
              <a:off x="1251" y="3578"/>
              <a:ext cx="442" cy="358"/>
            </a:xfrm>
            <a:custGeom>
              <a:avLst/>
              <a:gdLst>
                <a:gd name="T0" fmla="*/ 0 w 421"/>
                <a:gd name="T1" fmla="*/ 0 h 421"/>
                <a:gd name="T2" fmla="*/ 914 w 421"/>
                <a:gd name="T3" fmla="*/ 0 h 421"/>
                <a:gd name="T4" fmla="*/ 914 w 421"/>
                <a:gd name="T5" fmla="*/ 31 h 421"/>
                <a:gd name="T6" fmla="*/ 0 w 421"/>
                <a:gd name="T7" fmla="*/ 31 h 421"/>
                <a:gd name="T8" fmla="*/ 0 w 421"/>
                <a:gd name="T9" fmla="*/ 0 h 421"/>
                <a:gd name="T10" fmla="*/ 0 w 421"/>
                <a:gd name="T11" fmla="*/ 0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0"/>
                  </a:lnTo>
                  <a:lnTo>
                    <a:pt x="421" y="421"/>
                  </a:lnTo>
                  <a:lnTo>
                    <a:pt x="0" y="421"/>
                  </a:lnTo>
                  <a:lnTo>
                    <a:pt x="0" y="0"/>
                  </a:lnTo>
                </a:path>
              </a:pathLst>
            </a:custGeom>
            <a:noFill/>
            <a:ln w="7938">
              <a:solidFill>
                <a:srgbClr val="000000"/>
              </a:solidFill>
              <a:round/>
              <a:headEnd/>
              <a:tailEnd/>
            </a:ln>
          </p:spPr>
          <p:txBody>
            <a:bodyPr/>
            <a:lstStyle/>
            <a:p>
              <a:endParaRPr lang="en-US"/>
            </a:p>
          </p:txBody>
        </p:sp>
        <p:sp>
          <p:nvSpPr>
            <p:cNvPr id="93199" name="Freeform 15"/>
            <p:cNvSpPr>
              <a:spLocks/>
            </p:cNvSpPr>
            <p:nvPr/>
          </p:nvSpPr>
          <p:spPr bwMode="auto">
            <a:xfrm>
              <a:off x="3909" y="2986"/>
              <a:ext cx="453" cy="399"/>
            </a:xfrm>
            <a:custGeom>
              <a:avLst/>
              <a:gdLst>
                <a:gd name="T0" fmla="*/ 0 w 421"/>
                <a:gd name="T1" fmla="*/ 0 h 421"/>
                <a:gd name="T2" fmla="*/ 1359 w 421"/>
                <a:gd name="T3" fmla="*/ 3 h 421"/>
                <a:gd name="T4" fmla="*/ 1359 w 421"/>
                <a:gd name="T5" fmla="*/ 178 h 421"/>
                <a:gd name="T6" fmla="*/ 3 w 421"/>
                <a:gd name="T7" fmla="*/ 178 h 421"/>
                <a:gd name="T8" fmla="*/ 3 w 421"/>
                <a:gd name="T9" fmla="*/ 3 h 421"/>
                <a:gd name="T10" fmla="*/ 3 w 421"/>
                <a:gd name="T11" fmla="*/ 3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3"/>
                  </a:lnTo>
                  <a:lnTo>
                    <a:pt x="421" y="421"/>
                  </a:lnTo>
                  <a:lnTo>
                    <a:pt x="3" y="421"/>
                  </a:lnTo>
                  <a:lnTo>
                    <a:pt x="3" y="3"/>
                  </a:lnTo>
                </a:path>
              </a:pathLst>
            </a:custGeom>
            <a:noFill/>
            <a:ln w="7938">
              <a:solidFill>
                <a:srgbClr val="000000"/>
              </a:solidFill>
              <a:round/>
              <a:headEnd/>
              <a:tailEnd/>
            </a:ln>
          </p:spPr>
          <p:txBody>
            <a:bodyPr/>
            <a:lstStyle/>
            <a:p>
              <a:endParaRPr lang="en-US"/>
            </a:p>
          </p:txBody>
        </p:sp>
        <p:sp>
          <p:nvSpPr>
            <p:cNvPr id="93200" name="Freeform 16"/>
            <p:cNvSpPr>
              <a:spLocks/>
            </p:cNvSpPr>
            <p:nvPr/>
          </p:nvSpPr>
          <p:spPr bwMode="auto">
            <a:xfrm>
              <a:off x="2246" y="3178"/>
              <a:ext cx="63" cy="29"/>
            </a:xfrm>
            <a:custGeom>
              <a:avLst/>
              <a:gdLst>
                <a:gd name="T0" fmla="*/ 0 w 60"/>
                <a:gd name="T1" fmla="*/ 3 h 34"/>
                <a:gd name="T2" fmla="*/ 130 w 60"/>
                <a:gd name="T3" fmla="*/ 3 h 34"/>
                <a:gd name="T4" fmla="*/ 0 w 60"/>
                <a:gd name="T5" fmla="*/ 0 h 34"/>
                <a:gd name="T6" fmla="*/ 0 w 60"/>
                <a:gd name="T7" fmla="*/ 3 h 34"/>
                <a:gd name="T8" fmla="*/ 0 w 60"/>
                <a:gd name="T9" fmla="*/ 3 h 34"/>
                <a:gd name="T10" fmla="*/ 0 w 60"/>
                <a:gd name="T11" fmla="*/ 3 h 34"/>
                <a:gd name="T12" fmla="*/ 0 60000 65536"/>
                <a:gd name="T13" fmla="*/ 0 60000 65536"/>
                <a:gd name="T14" fmla="*/ 0 60000 65536"/>
                <a:gd name="T15" fmla="*/ 0 60000 65536"/>
                <a:gd name="T16" fmla="*/ 0 60000 65536"/>
                <a:gd name="T17" fmla="*/ 0 60000 65536"/>
                <a:gd name="T18" fmla="*/ 0 w 60"/>
                <a:gd name="T19" fmla="*/ 0 h 34"/>
                <a:gd name="T20" fmla="*/ 60 w 60"/>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60" h="34">
                  <a:moveTo>
                    <a:pt x="0" y="31"/>
                  </a:moveTo>
                  <a:lnTo>
                    <a:pt x="60" y="16"/>
                  </a:lnTo>
                  <a:lnTo>
                    <a:pt x="0" y="0"/>
                  </a:lnTo>
                  <a:lnTo>
                    <a:pt x="0" y="34"/>
                  </a:lnTo>
                  <a:lnTo>
                    <a:pt x="0" y="31"/>
                  </a:lnTo>
                  <a:close/>
                </a:path>
              </a:pathLst>
            </a:custGeom>
            <a:solidFill>
              <a:srgbClr val="000000"/>
            </a:solidFill>
            <a:ln w="9525">
              <a:noFill/>
              <a:round/>
              <a:headEnd/>
              <a:tailEnd/>
            </a:ln>
          </p:spPr>
          <p:txBody>
            <a:bodyPr/>
            <a:lstStyle/>
            <a:p>
              <a:endParaRPr lang="en-US"/>
            </a:p>
          </p:txBody>
        </p:sp>
        <p:sp>
          <p:nvSpPr>
            <p:cNvPr id="93201" name="Line 17"/>
            <p:cNvSpPr>
              <a:spLocks noChangeShapeType="1"/>
            </p:cNvSpPr>
            <p:nvPr/>
          </p:nvSpPr>
          <p:spPr bwMode="auto">
            <a:xfrm>
              <a:off x="1690" y="3192"/>
              <a:ext cx="581" cy="0"/>
            </a:xfrm>
            <a:prstGeom prst="line">
              <a:avLst/>
            </a:prstGeom>
            <a:noFill/>
            <a:ln w="7938">
              <a:solidFill>
                <a:srgbClr val="000000"/>
              </a:solidFill>
              <a:round/>
              <a:headEnd/>
              <a:tailEnd/>
            </a:ln>
          </p:spPr>
          <p:txBody>
            <a:bodyPr/>
            <a:lstStyle/>
            <a:p>
              <a:endParaRPr lang="en-US"/>
            </a:p>
          </p:txBody>
        </p:sp>
        <p:sp>
          <p:nvSpPr>
            <p:cNvPr id="93202" name="Freeform 18"/>
            <p:cNvSpPr>
              <a:spLocks/>
            </p:cNvSpPr>
            <p:nvPr/>
          </p:nvSpPr>
          <p:spPr bwMode="auto">
            <a:xfrm>
              <a:off x="2241" y="3054"/>
              <a:ext cx="57" cy="44"/>
            </a:xfrm>
            <a:custGeom>
              <a:avLst/>
              <a:gdLst>
                <a:gd name="T0" fmla="*/ 0 w 55"/>
                <a:gd name="T1" fmla="*/ 3 h 52"/>
                <a:gd name="T2" fmla="*/ 96 w 55"/>
                <a:gd name="T3" fmla="*/ 3 h 52"/>
                <a:gd name="T4" fmla="*/ 39 w 55"/>
                <a:gd name="T5" fmla="*/ 0 h 52"/>
                <a:gd name="T6" fmla="*/ 0 w 55"/>
                <a:gd name="T7" fmla="*/ 3 h 52"/>
                <a:gd name="T8" fmla="*/ 0 w 55"/>
                <a:gd name="T9" fmla="*/ 3 h 52"/>
                <a:gd name="T10" fmla="*/ 0 w 55"/>
                <a:gd name="T11" fmla="*/ 3 h 52"/>
                <a:gd name="T12" fmla="*/ 0 60000 65536"/>
                <a:gd name="T13" fmla="*/ 0 60000 65536"/>
                <a:gd name="T14" fmla="*/ 0 60000 65536"/>
                <a:gd name="T15" fmla="*/ 0 60000 65536"/>
                <a:gd name="T16" fmla="*/ 0 60000 65536"/>
                <a:gd name="T17" fmla="*/ 0 60000 65536"/>
                <a:gd name="T18" fmla="*/ 0 w 55"/>
                <a:gd name="T19" fmla="*/ 0 h 52"/>
                <a:gd name="T20" fmla="*/ 55 w 55"/>
                <a:gd name="T21" fmla="*/ 52 h 52"/>
              </a:gdLst>
              <a:ahLst/>
              <a:cxnLst>
                <a:cxn ang="T12">
                  <a:pos x="T0" y="T1"/>
                </a:cxn>
                <a:cxn ang="T13">
                  <a:pos x="T2" y="T3"/>
                </a:cxn>
                <a:cxn ang="T14">
                  <a:pos x="T4" y="T5"/>
                </a:cxn>
                <a:cxn ang="T15">
                  <a:pos x="T6" y="T7"/>
                </a:cxn>
                <a:cxn ang="T16">
                  <a:pos x="T8" y="T9"/>
                </a:cxn>
                <a:cxn ang="T17">
                  <a:pos x="T10" y="T11"/>
                </a:cxn>
              </a:cxnLst>
              <a:rect l="T18" t="T19" r="T20" b="T21"/>
              <a:pathLst>
                <a:path w="55" h="52">
                  <a:moveTo>
                    <a:pt x="0" y="21"/>
                  </a:moveTo>
                  <a:lnTo>
                    <a:pt x="55" y="52"/>
                  </a:lnTo>
                  <a:lnTo>
                    <a:pt x="23" y="0"/>
                  </a:lnTo>
                  <a:lnTo>
                    <a:pt x="0" y="24"/>
                  </a:lnTo>
                  <a:lnTo>
                    <a:pt x="0" y="21"/>
                  </a:lnTo>
                  <a:close/>
                </a:path>
              </a:pathLst>
            </a:custGeom>
            <a:solidFill>
              <a:srgbClr val="000000"/>
            </a:solidFill>
            <a:ln w="9525">
              <a:noFill/>
              <a:round/>
              <a:headEnd/>
              <a:tailEnd/>
            </a:ln>
          </p:spPr>
          <p:txBody>
            <a:bodyPr/>
            <a:lstStyle/>
            <a:p>
              <a:endParaRPr lang="en-US"/>
            </a:p>
          </p:txBody>
        </p:sp>
        <p:sp>
          <p:nvSpPr>
            <p:cNvPr id="93203" name="Line 19"/>
            <p:cNvSpPr>
              <a:spLocks noChangeShapeType="1"/>
            </p:cNvSpPr>
            <p:nvPr/>
          </p:nvSpPr>
          <p:spPr bwMode="auto">
            <a:xfrm>
              <a:off x="1690" y="2625"/>
              <a:ext cx="581" cy="451"/>
            </a:xfrm>
            <a:prstGeom prst="line">
              <a:avLst/>
            </a:prstGeom>
            <a:noFill/>
            <a:ln w="7938">
              <a:solidFill>
                <a:srgbClr val="000000"/>
              </a:solidFill>
              <a:round/>
              <a:headEnd/>
              <a:tailEnd/>
            </a:ln>
          </p:spPr>
          <p:txBody>
            <a:bodyPr/>
            <a:lstStyle/>
            <a:p>
              <a:endParaRPr lang="en-US"/>
            </a:p>
          </p:txBody>
        </p:sp>
        <p:sp>
          <p:nvSpPr>
            <p:cNvPr id="93204" name="Freeform 20"/>
            <p:cNvSpPr>
              <a:spLocks/>
            </p:cNvSpPr>
            <p:nvPr/>
          </p:nvSpPr>
          <p:spPr bwMode="auto">
            <a:xfrm>
              <a:off x="2241" y="3286"/>
              <a:ext cx="57" cy="47"/>
            </a:xfrm>
            <a:custGeom>
              <a:avLst/>
              <a:gdLst>
                <a:gd name="T0" fmla="*/ 37 w 55"/>
                <a:gd name="T1" fmla="*/ 4 h 55"/>
                <a:gd name="T2" fmla="*/ 96 w 55"/>
                <a:gd name="T3" fmla="*/ 0 h 55"/>
                <a:gd name="T4" fmla="*/ 0 w 55"/>
                <a:gd name="T5" fmla="*/ 3 h 55"/>
                <a:gd name="T6" fmla="*/ 37 w 55"/>
                <a:gd name="T7" fmla="*/ 4 h 55"/>
                <a:gd name="T8" fmla="*/ 37 w 55"/>
                <a:gd name="T9" fmla="*/ 4 h 55"/>
                <a:gd name="T10" fmla="*/ 37 w 55"/>
                <a:gd name="T11" fmla="*/ 4 h 55"/>
                <a:gd name="T12" fmla="*/ 0 60000 65536"/>
                <a:gd name="T13" fmla="*/ 0 60000 65536"/>
                <a:gd name="T14" fmla="*/ 0 60000 65536"/>
                <a:gd name="T15" fmla="*/ 0 60000 65536"/>
                <a:gd name="T16" fmla="*/ 0 60000 65536"/>
                <a:gd name="T17" fmla="*/ 0 60000 65536"/>
                <a:gd name="T18" fmla="*/ 0 w 55"/>
                <a:gd name="T19" fmla="*/ 0 h 55"/>
                <a:gd name="T20" fmla="*/ 55 w 55"/>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55" h="55">
                  <a:moveTo>
                    <a:pt x="21" y="52"/>
                  </a:moveTo>
                  <a:lnTo>
                    <a:pt x="55" y="0"/>
                  </a:lnTo>
                  <a:lnTo>
                    <a:pt x="0" y="31"/>
                  </a:lnTo>
                  <a:lnTo>
                    <a:pt x="21" y="55"/>
                  </a:lnTo>
                  <a:lnTo>
                    <a:pt x="21" y="52"/>
                  </a:lnTo>
                  <a:close/>
                </a:path>
              </a:pathLst>
            </a:custGeom>
            <a:solidFill>
              <a:srgbClr val="000000"/>
            </a:solidFill>
            <a:ln w="9525">
              <a:noFill/>
              <a:round/>
              <a:headEnd/>
              <a:tailEnd/>
            </a:ln>
          </p:spPr>
          <p:txBody>
            <a:bodyPr/>
            <a:lstStyle/>
            <a:p>
              <a:endParaRPr lang="en-US"/>
            </a:p>
          </p:txBody>
        </p:sp>
        <p:sp>
          <p:nvSpPr>
            <p:cNvPr id="93205" name="Line 21"/>
            <p:cNvSpPr>
              <a:spLocks noChangeShapeType="1"/>
            </p:cNvSpPr>
            <p:nvPr/>
          </p:nvSpPr>
          <p:spPr bwMode="auto">
            <a:xfrm flipV="1">
              <a:off x="1690" y="3311"/>
              <a:ext cx="578" cy="446"/>
            </a:xfrm>
            <a:prstGeom prst="line">
              <a:avLst/>
            </a:prstGeom>
            <a:noFill/>
            <a:ln w="7938">
              <a:solidFill>
                <a:srgbClr val="000000"/>
              </a:solidFill>
              <a:round/>
              <a:headEnd/>
              <a:tailEnd/>
            </a:ln>
          </p:spPr>
          <p:txBody>
            <a:bodyPr/>
            <a:lstStyle/>
            <a:p>
              <a:endParaRPr lang="en-US"/>
            </a:p>
          </p:txBody>
        </p:sp>
        <p:sp>
          <p:nvSpPr>
            <p:cNvPr id="93206" name="Freeform 22"/>
            <p:cNvSpPr>
              <a:spLocks/>
            </p:cNvSpPr>
            <p:nvPr/>
          </p:nvSpPr>
          <p:spPr bwMode="auto">
            <a:xfrm>
              <a:off x="3857" y="3178"/>
              <a:ext cx="63" cy="29"/>
            </a:xfrm>
            <a:custGeom>
              <a:avLst/>
              <a:gdLst>
                <a:gd name="T0" fmla="*/ 0 w 60"/>
                <a:gd name="T1" fmla="*/ 3 h 34"/>
                <a:gd name="T2" fmla="*/ 130 w 60"/>
                <a:gd name="T3" fmla="*/ 3 h 34"/>
                <a:gd name="T4" fmla="*/ 3 w 60"/>
                <a:gd name="T5" fmla="*/ 0 h 34"/>
                <a:gd name="T6" fmla="*/ 3 w 60"/>
                <a:gd name="T7" fmla="*/ 3 h 34"/>
                <a:gd name="T8" fmla="*/ 3 w 60"/>
                <a:gd name="T9" fmla="*/ 3 h 34"/>
                <a:gd name="T10" fmla="*/ 0 w 60"/>
                <a:gd name="T11" fmla="*/ 3 h 34"/>
                <a:gd name="T12" fmla="*/ 0 60000 65536"/>
                <a:gd name="T13" fmla="*/ 0 60000 65536"/>
                <a:gd name="T14" fmla="*/ 0 60000 65536"/>
                <a:gd name="T15" fmla="*/ 0 60000 65536"/>
                <a:gd name="T16" fmla="*/ 0 60000 65536"/>
                <a:gd name="T17" fmla="*/ 0 60000 65536"/>
                <a:gd name="T18" fmla="*/ 0 w 60"/>
                <a:gd name="T19" fmla="*/ 0 h 34"/>
                <a:gd name="T20" fmla="*/ 60 w 60"/>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60" h="34">
                  <a:moveTo>
                    <a:pt x="0" y="31"/>
                  </a:moveTo>
                  <a:lnTo>
                    <a:pt x="60" y="16"/>
                  </a:lnTo>
                  <a:lnTo>
                    <a:pt x="3" y="0"/>
                  </a:lnTo>
                  <a:lnTo>
                    <a:pt x="3" y="34"/>
                  </a:lnTo>
                  <a:lnTo>
                    <a:pt x="0" y="31"/>
                  </a:lnTo>
                  <a:close/>
                </a:path>
              </a:pathLst>
            </a:custGeom>
            <a:solidFill>
              <a:srgbClr val="000000"/>
            </a:solidFill>
            <a:ln w="9525">
              <a:noFill/>
              <a:round/>
              <a:headEnd/>
              <a:tailEnd/>
            </a:ln>
          </p:spPr>
          <p:txBody>
            <a:bodyPr/>
            <a:lstStyle/>
            <a:p>
              <a:endParaRPr lang="en-US"/>
            </a:p>
          </p:txBody>
        </p:sp>
        <p:sp>
          <p:nvSpPr>
            <p:cNvPr id="93207" name="Line 23"/>
            <p:cNvSpPr>
              <a:spLocks noChangeShapeType="1"/>
            </p:cNvSpPr>
            <p:nvPr/>
          </p:nvSpPr>
          <p:spPr bwMode="auto">
            <a:xfrm>
              <a:off x="2789" y="3192"/>
              <a:ext cx="1093" cy="0"/>
            </a:xfrm>
            <a:prstGeom prst="line">
              <a:avLst/>
            </a:prstGeom>
            <a:noFill/>
            <a:ln w="7938">
              <a:solidFill>
                <a:srgbClr val="000000"/>
              </a:solidFill>
              <a:round/>
              <a:headEnd/>
              <a:tailEnd/>
            </a:ln>
          </p:spPr>
          <p:txBody>
            <a:bodyPr/>
            <a:lstStyle/>
            <a:p>
              <a:endParaRPr lang="en-US"/>
            </a:p>
          </p:txBody>
        </p:sp>
        <p:sp>
          <p:nvSpPr>
            <p:cNvPr id="93208" name="Freeform 24"/>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115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205"/>
                  </a:moveTo>
                  <a:lnTo>
                    <a:pt x="208" y="60"/>
                  </a:lnTo>
                  <a:lnTo>
                    <a:pt x="150" y="0"/>
                  </a:lnTo>
                  <a:lnTo>
                    <a:pt x="0" y="146"/>
                  </a:lnTo>
                  <a:lnTo>
                    <a:pt x="57" y="205"/>
                  </a:lnTo>
                  <a:lnTo>
                    <a:pt x="54" y="205"/>
                  </a:lnTo>
                  <a:close/>
                </a:path>
              </a:pathLst>
            </a:custGeom>
            <a:solidFill>
              <a:srgbClr val="00FFFF"/>
            </a:solidFill>
            <a:ln w="9525">
              <a:noFill/>
              <a:round/>
              <a:headEnd/>
              <a:tailEnd/>
            </a:ln>
          </p:spPr>
          <p:txBody>
            <a:bodyPr/>
            <a:lstStyle/>
            <a:p>
              <a:endParaRPr lang="en-US"/>
            </a:p>
          </p:txBody>
        </p:sp>
        <p:sp>
          <p:nvSpPr>
            <p:cNvPr id="93209" name="Freeform 25"/>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205"/>
                  </a:moveTo>
                  <a:lnTo>
                    <a:pt x="208" y="60"/>
                  </a:lnTo>
                  <a:lnTo>
                    <a:pt x="150" y="0"/>
                  </a:lnTo>
                  <a:lnTo>
                    <a:pt x="0" y="146"/>
                  </a:lnTo>
                  <a:lnTo>
                    <a:pt x="57" y="205"/>
                  </a:lnTo>
                </a:path>
              </a:pathLst>
            </a:custGeom>
            <a:noFill/>
            <a:ln w="7938">
              <a:solidFill>
                <a:srgbClr val="000000"/>
              </a:solidFill>
              <a:round/>
              <a:headEnd/>
              <a:tailEnd/>
            </a:ln>
          </p:spPr>
          <p:txBody>
            <a:bodyPr/>
            <a:lstStyle/>
            <a:p>
              <a:endParaRPr lang="en-US"/>
            </a:p>
          </p:txBody>
        </p:sp>
        <p:sp>
          <p:nvSpPr>
            <p:cNvPr id="93210" name="Freeform 26"/>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128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7" y="203"/>
                  </a:moveTo>
                  <a:lnTo>
                    <a:pt x="208" y="60"/>
                  </a:lnTo>
                  <a:lnTo>
                    <a:pt x="151" y="0"/>
                  </a:lnTo>
                  <a:lnTo>
                    <a:pt x="0" y="146"/>
                  </a:lnTo>
                  <a:lnTo>
                    <a:pt x="57" y="205"/>
                  </a:lnTo>
                  <a:lnTo>
                    <a:pt x="57" y="203"/>
                  </a:lnTo>
                  <a:close/>
                </a:path>
              </a:pathLst>
            </a:custGeom>
            <a:solidFill>
              <a:srgbClr val="00FFFF"/>
            </a:solidFill>
            <a:ln w="9525">
              <a:noFill/>
              <a:round/>
              <a:headEnd/>
              <a:tailEnd/>
            </a:ln>
          </p:spPr>
          <p:txBody>
            <a:bodyPr/>
            <a:lstStyle/>
            <a:p>
              <a:endParaRPr lang="en-US"/>
            </a:p>
          </p:txBody>
        </p:sp>
        <p:sp>
          <p:nvSpPr>
            <p:cNvPr id="93211" name="Freeform 27"/>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203"/>
                  </a:moveTo>
                  <a:lnTo>
                    <a:pt x="208" y="60"/>
                  </a:lnTo>
                  <a:lnTo>
                    <a:pt x="151" y="0"/>
                  </a:lnTo>
                  <a:lnTo>
                    <a:pt x="0" y="146"/>
                  </a:lnTo>
                  <a:lnTo>
                    <a:pt x="57" y="205"/>
                  </a:lnTo>
                </a:path>
              </a:pathLst>
            </a:custGeom>
            <a:noFill/>
            <a:ln w="7938">
              <a:solidFill>
                <a:srgbClr val="000000"/>
              </a:solidFill>
              <a:round/>
              <a:headEnd/>
              <a:tailEnd/>
            </a:ln>
          </p:spPr>
          <p:txBody>
            <a:bodyPr/>
            <a:lstStyle/>
            <a:p>
              <a:endParaRPr lang="en-US"/>
            </a:p>
          </p:txBody>
        </p:sp>
        <p:sp>
          <p:nvSpPr>
            <p:cNvPr id="93212" name="Freeform 28"/>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117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5" y="203"/>
                  </a:moveTo>
                  <a:lnTo>
                    <a:pt x="208" y="57"/>
                  </a:lnTo>
                  <a:lnTo>
                    <a:pt x="151" y="0"/>
                  </a:lnTo>
                  <a:lnTo>
                    <a:pt x="0" y="145"/>
                  </a:lnTo>
                  <a:lnTo>
                    <a:pt x="55" y="205"/>
                  </a:lnTo>
                  <a:lnTo>
                    <a:pt x="55" y="203"/>
                  </a:lnTo>
                  <a:close/>
                </a:path>
              </a:pathLst>
            </a:custGeom>
            <a:solidFill>
              <a:srgbClr val="00FFFF"/>
            </a:solidFill>
            <a:ln w="9525">
              <a:noFill/>
              <a:round/>
              <a:headEnd/>
              <a:tailEnd/>
            </a:ln>
          </p:spPr>
          <p:txBody>
            <a:bodyPr/>
            <a:lstStyle/>
            <a:p>
              <a:endParaRPr lang="en-US"/>
            </a:p>
          </p:txBody>
        </p:sp>
        <p:sp>
          <p:nvSpPr>
            <p:cNvPr id="93213" name="Freeform 29"/>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203"/>
                  </a:moveTo>
                  <a:lnTo>
                    <a:pt x="208" y="57"/>
                  </a:lnTo>
                  <a:lnTo>
                    <a:pt x="151" y="0"/>
                  </a:lnTo>
                  <a:lnTo>
                    <a:pt x="0" y="145"/>
                  </a:lnTo>
                  <a:lnTo>
                    <a:pt x="55" y="205"/>
                  </a:lnTo>
                </a:path>
              </a:pathLst>
            </a:custGeom>
            <a:noFill/>
            <a:ln w="7938">
              <a:solidFill>
                <a:srgbClr val="000000"/>
              </a:solidFill>
              <a:round/>
              <a:headEnd/>
              <a:tailEnd/>
            </a:ln>
          </p:spPr>
          <p:txBody>
            <a:bodyPr/>
            <a:lstStyle/>
            <a:p>
              <a:endParaRPr lang="en-US"/>
            </a:p>
          </p:txBody>
        </p:sp>
        <p:sp>
          <p:nvSpPr>
            <p:cNvPr id="93214" name="Freeform 30"/>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115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205"/>
                  </a:moveTo>
                  <a:lnTo>
                    <a:pt x="208" y="60"/>
                  </a:lnTo>
                  <a:lnTo>
                    <a:pt x="150" y="0"/>
                  </a:lnTo>
                  <a:lnTo>
                    <a:pt x="0" y="146"/>
                  </a:lnTo>
                  <a:lnTo>
                    <a:pt x="57" y="205"/>
                  </a:lnTo>
                  <a:lnTo>
                    <a:pt x="54" y="205"/>
                  </a:lnTo>
                  <a:close/>
                </a:path>
              </a:pathLst>
            </a:custGeom>
            <a:solidFill>
              <a:srgbClr val="00FFFF"/>
            </a:solidFill>
            <a:ln w="9525">
              <a:noFill/>
              <a:round/>
              <a:headEnd/>
              <a:tailEnd/>
            </a:ln>
          </p:spPr>
          <p:txBody>
            <a:bodyPr/>
            <a:lstStyle/>
            <a:p>
              <a:endParaRPr lang="en-US"/>
            </a:p>
          </p:txBody>
        </p:sp>
        <p:sp>
          <p:nvSpPr>
            <p:cNvPr id="93215" name="Freeform 31"/>
            <p:cNvSpPr>
              <a:spLocks/>
            </p:cNvSpPr>
            <p:nvPr/>
          </p:nvSpPr>
          <p:spPr bwMode="auto">
            <a:xfrm>
              <a:off x="1720" y="3644"/>
              <a:ext cx="218" cy="175"/>
            </a:xfrm>
            <a:custGeom>
              <a:avLst/>
              <a:gdLst>
                <a:gd name="T0" fmla="*/ 115 w 208"/>
                <a:gd name="T1" fmla="*/ 16 h 205"/>
                <a:gd name="T2" fmla="*/ 440 w 208"/>
                <a:gd name="T3" fmla="*/ 5 h 205"/>
                <a:gd name="T4" fmla="*/ 320 w 208"/>
                <a:gd name="T5" fmla="*/ 0 h 205"/>
                <a:gd name="T6" fmla="*/ 0 w 208"/>
                <a:gd name="T7" fmla="*/ 12 h 205"/>
                <a:gd name="T8" fmla="*/ 121 w 208"/>
                <a:gd name="T9" fmla="*/ 16 h 205"/>
                <a:gd name="T10" fmla="*/ 121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205"/>
                  </a:moveTo>
                  <a:lnTo>
                    <a:pt x="208" y="60"/>
                  </a:lnTo>
                  <a:lnTo>
                    <a:pt x="150" y="0"/>
                  </a:lnTo>
                  <a:lnTo>
                    <a:pt x="0" y="146"/>
                  </a:lnTo>
                  <a:lnTo>
                    <a:pt x="57" y="205"/>
                  </a:lnTo>
                </a:path>
              </a:pathLst>
            </a:custGeom>
            <a:noFill/>
            <a:ln w="7938">
              <a:solidFill>
                <a:srgbClr val="000000"/>
              </a:solidFill>
              <a:round/>
              <a:headEnd/>
              <a:tailEnd/>
            </a:ln>
          </p:spPr>
          <p:txBody>
            <a:bodyPr/>
            <a:lstStyle/>
            <a:p>
              <a:endParaRPr lang="en-US"/>
            </a:p>
          </p:txBody>
        </p:sp>
        <p:sp>
          <p:nvSpPr>
            <p:cNvPr id="93216" name="Freeform 32"/>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128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7" y="203"/>
                  </a:moveTo>
                  <a:lnTo>
                    <a:pt x="208" y="60"/>
                  </a:lnTo>
                  <a:lnTo>
                    <a:pt x="151" y="0"/>
                  </a:lnTo>
                  <a:lnTo>
                    <a:pt x="0" y="146"/>
                  </a:lnTo>
                  <a:lnTo>
                    <a:pt x="57" y="205"/>
                  </a:lnTo>
                  <a:lnTo>
                    <a:pt x="57" y="203"/>
                  </a:lnTo>
                  <a:close/>
                </a:path>
              </a:pathLst>
            </a:custGeom>
            <a:solidFill>
              <a:srgbClr val="00FFFF"/>
            </a:solidFill>
            <a:ln w="9525">
              <a:noFill/>
              <a:round/>
              <a:headEnd/>
              <a:tailEnd/>
            </a:ln>
          </p:spPr>
          <p:txBody>
            <a:bodyPr/>
            <a:lstStyle/>
            <a:p>
              <a:endParaRPr lang="en-US"/>
            </a:p>
          </p:txBody>
        </p:sp>
        <p:sp>
          <p:nvSpPr>
            <p:cNvPr id="93217" name="Freeform 33"/>
            <p:cNvSpPr>
              <a:spLocks/>
            </p:cNvSpPr>
            <p:nvPr/>
          </p:nvSpPr>
          <p:spPr bwMode="auto">
            <a:xfrm>
              <a:off x="1894" y="3507"/>
              <a:ext cx="219" cy="175"/>
            </a:xfrm>
            <a:custGeom>
              <a:avLst/>
              <a:gdLst>
                <a:gd name="T0" fmla="*/ 128 w 208"/>
                <a:gd name="T1" fmla="*/ 16 h 205"/>
                <a:gd name="T2" fmla="*/ 479 w 208"/>
                <a:gd name="T3" fmla="*/ 5 h 205"/>
                <a:gd name="T4" fmla="*/ 343 w 208"/>
                <a:gd name="T5" fmla="*/ 0 h 205"/>
                <a:gd name="T6" fmla="*/ 0 w 208"/>
                <a:gd name="T7" fmla="*/ 12 h 205"/>
                <a:gd name="T8" fmla="*/ 128 w 208"/>
                <a:gd name="T9" fmla="*/ 16 h 205"/>
                <a:gd name="T10" fmla="*/ 128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203"/>
                  </a:moveTo>
                  <a:lnTo>
                    <a:pt x="208" y="60"/>
                  </a:lnTo>
                  <a:lnTo>
                    <a:pt x="151" y="0"/>
                  </a:lnTo>
                  <a:lnTo>
                    <a:pt x="0" y="146"/>
                  </a:lnTo>
                  <a:lnTo>
                    <a:pt x="57" y="205"/>
                  </a:lnTo>
                </a:path>
              </a:pathLst>
            </a:custGeom>
            <a:noFill/>
            <a:ln w="7938">
              <a:solidFill>
                <a:srgbClr val="000000"/>
              </a:solidFill>
              <a:round/>
              <a:headEnd/>
              <a:tailEnd/>
            </a:ln>
          </p:spPr>
          <p:txBody>
            <a:bodyPr/>
            <a:lstStyle/>
            <a:p>
              <a:endParaRPr lang="en-US"/>
            </a:p>
          </p:txBody>
        </p:sp>
        <p:sp>
          <p:nvSpPr>
            <p:cNvPr id="93218" name="Freeform 34"/>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117 w 208"/>
                <a:gd name="T13" fmla="*/ 16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5" y="203"/>
                  </a:moveTo>
                  <a:lnTo>
                    <a:pt x="208" y="57"/>
                  </a:lnTo>
                  <a:lnTo>
                    <a:pt x="151" y="0"/>
                  </a:lnTo>
                  <a:lnTo>
                    <a:pt x="0" y="145"/>
                  </a:lnTo>
                  <a:lnTo>
                    <a:pt x="55" y="205"/>
                  </a:lnTo>
                  <a:lnTo>
                    <a:pt x="55" y="203"/>
                  </a:lnTo>
                  <a:close/>
                </a:path>
              </a:pathLst>
            </a:custGeom>
            <a:solidFill>
              <a:srgbClr val="00FFFF"/>
            </a:solidFill>
            <a:ln w="9525">
              <a:noFill/>
              <a:round/>
              <a:headEnd/>
              <a:tailEnd/>
            </a:ln>
          </p:spPr>
          <p:txBody>
            <a:bodyPr/>
            <a:lstStyle/>
            <a:p>
              <a:endParaRPr lang="en-US"/>
            </a:p>
          </p:txBody>
        </p:sp>
        <p:sp>
          <p:nvSpPr>
            <p:cNvPr id="93219" name="Freeform 35"/>
            <p:cNvSpPr>
              <a:spLocks/>
            </p:cNvSpPr>
            <p:nvPr/>
          </p:nvSpPr>
          <p:spPr bwMode="auto">
            <a:xfrm>
              <a:off x="2072" y="3370"/>
              <a:ext cx="218" cy="175"/>
            </a:xfrm>
            <a:custGeom>
              <a:avLst/>
              <a:gdLst>
                <a:gd name="T0" fmla="*/ 117 w 208"/>
                <a:gd name="T1" fmla="*/ 16 h 205"/>
                <a:gd name="T2" fmla="*/ 440 w 208"/>
                <a:gd name="T3" fmla="*/ 5 h 205"/>
                <a:gd name="T4" fmla="*/ 321 w 208"/>
                <a:gd name="T5" fmla="*/ 0 h 205"/>
                <a:gd name="T6" fmla="*/ 0 w 208"/>
                <a:gd name="T7" fmla="*/ 12 h 205"/>
                <a:gd name="T8" fmla="*/ 117 w 208"/>
                <a:gd name="T9" fmla="*/ 16 h 205"/>
                <a:gd name="T10" fmla="*/ 117 w 208"/>
                <a:gd name="T11" fmla="*/ 16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203"/>
                  </a:moveTo>
                  <a:lnTo>
                    <a:pt x="208" y="57"/>
                  </a:lnTo>
                  <a:lnTo>
                    <a:pt x="151" y="0"/>
                  </a:lnTo>
                  <a:lnTo>
                    <a:pt x="0" y="145"/>
                  </a:lnTo>
                  <a:lnTo>
                    <a:pt x="55" y="205"/>
                  </a:lnTo>
                </a:path>
              </a:pathLst>
            </a:custGeom>
            <a:noFill/>
            <a:ln w="7938">
              <a:solidFill>
                <a:srgbClr val="000000"/>
              </a:solidFill>
              <a:round/>
              <a:headEnd/>
              <a:tailEnd/>
            </a:ln>
          </p:spPr>
          <p:txBody>
            <a:bodyPr/>
            <a:lstStyle/>
            <a:p>
              <a:endParaRPr lang="en-US"/>
            </a:p>
          </p:txBody>
        </p:sp>
        <p:sp>
          <p:nvSpPr>
            <p:cNvPr id="93220" name="Freeform 36"/>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close/>
                </a:path>
              </a:pathLst>
            </a:custGeom>
            <a:solidFill>
              <a:srgbClr val="CCFFFF"/>
            </a:solidFill>
            <a:ln w="9525">
              <a:noFill/>
              <a:round/>
              <a:headEnd/>
              <a:tailEnd/>
            </a:ln>
          </p:spPr>
          <p:txBody>
            <a:bodyPr/>
            <a:lstStyle/>
            <a:p>
              <a:endParaRPr lang="en-US"/>
            </a:p>
          </p:txBody>
        </p:sp>
        <p:sp>
          <p:nvSpPr>
            <p:cNvPr id="93221" name="Freeform 37"/>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n-US"/>
            </a:p>
          </p:txBody>
        </p:sp>
        <p:sp>
          <p:nvSpPr>
            <p:cNvPr id="93222" name="Freeform 38"/>
            <p:cNvSpPr>
              <a:spLocks/>
            </p:cNvSpPr>
            <p:nvPr/>
          </p:nvSpPr>
          <p:spPr bwMode="auto">
            <a:xfrm>
              <a:off x="3061" y="3105"/>
              <a:ext cx="221" cy="70"/>
            </a:xfrm>
            <a:custGeom>
              <a:avLst/>
              <a:gdLst>
                <a:gd name="T0" fmla="*/ 0 w 211"/>
                <a:gd name="T1" fmla="*/ 0 h 83"/>
                <a:gd name="T2" fmla="*/ 441 w 211"/>
                <a:gd name="T3" fmla="*/ 0 h 83"/>
                <a:gd name="T4" fmla="*/ 441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n-US"/>
            </a:p>
          </p:txBody>
        </p:sp>
        <p:sp>
          <p:nvSpPr>
            <p:cNvPr id="93223" name="Freeform 39"/>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w 213"/>
                <a:gd name="T13" fmla="*/ 0 h 83"/>
                <a:gd name="T14" fmla="*/ 0 60000 65536"/>
                <a:gd name="T15" fmla="*/ 0 60000 65536"/>
                <a:gd name="T16" fmla="*/ 0 60000 65536"/>
                <a:gd name="T17" fmla="*/ 0 60000 65536"/>
                <a:gd name="T18" fmla="*/ 0 60000 65536"/>
                <a:gd name="T19" fmla="*/ 0 60000 65536"/>
                <a:gd name="T20" fmla="*/ 0 60000 65536"/>
                <a:gd name="T21" fmla="*/ 0 w 213"/>
                <a:gd name="T22" fmla="*/ 0 h 83"/>
                <a:gd name="T23" fmla="*/ 213 w 21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83">
                  <a:moveTo>
                    <a:pt x="0" y="0"/>
                  </a:moveTo>
                  <a:lnTo>
                    <a:pt x="213" y="0"/>
                  </a:lnTo>
                  <a:lnTo>
                    <a:pt x="213" y="83"/>
                  </a:lnTo>
                  <a:lnTo>
                    <a:pt x="2" y="83"/>
                  </a:lnTo>
                  <a:lnTo>
                    <a:pt x="2" y="0"/>
                  </a:lnTo>
                  <a:lnTo>
                    <a:pt x="0" y="0"/>
                  </a:lnTo>
                  <a:close/>
                </a:path>
              </a:pathLst>
            </a:custGeom>
            <a:solidFill>
              <a:srgbClr val="00FFFF"/>
            </a:solidFill>
            <a:ln w="9525">
              <a:noFill/>
              <a:round/>
              <a:headEnd/>
              <a:tailEnd/>
            </a:ln>
          </p:spPr>
          <p:txBody>
            <a:bodyPr/>
            <a:lstStyle/>
            <a:p>
              <a:endParaRPr lang="en-US"/>
            </a:p>
          </p:txBody>
        </p:sp>
        <p:sp>
          <p:nvSpPr>
            <p:cNvPr id="93224" name="Freeform 40"/>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n-US"/>
            </a:p>
          </p:txBody>
        </p:sp>
        <p:sp>
          <p:nvSpPr>
            <p:cNvPr id="93225" name="Freeform 41"/>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close/>
                </a:path>
              </a:pathLst>
            </a:custGeom>
            <a:solidFill>
              <a:srgbClr val="CCFFFF"/>
            </a:solidFill>
            <a:ln w="9525">
              <a:noFill/>
              <a:round/>
              <a:headEnd/>
              <a:tailEnd/>
            </a:ln>
          </p:spPr>
          <p:txBody>
            <a:bodyPr/>
            <a:lstStyle/>
            <a:p>
              <a:endParaRPr lang="en-US"/>
            </a:p>
          </p:txBody>
        </p:sp>
        <p:sp>
          <p:nvSpPr>
            <p:cNvPr id="93226" name="Freeform 42"/>
            <p:cNvSpPr>
              <a:spLocks/>
            </p:cNvSpPr>
            <p:nvPr/>
          </p:nvSpPr>
          <p:spPr bwMode="auto">
            <a:xfrm>
              <a:off x="2815" y="3105"/>
              <a:ext cx="222" cy="70"/>
            </a:xfrm>
            <a:custGeom>
              <a:avLst/>
              <a:gdLst>
                <a:gd name="T0" fmla="*/ 0 w 211"/>
                <a:gd name="T1" fmla="*/ 0 h 83"/>
                <a:gd name="T2" fmla="*/ 476 w 211"/>
                <a:gd name="T3" fmla="*/ 0 h 83"/>
                <a:gd name="T4" fmla="*/ 476 w 211"/>
                <a:gd name="T5" fmla="*/ 6 h 83"/>
                <a:gd name="T6" fmla="*/ 0 w 211"/>
                <a:gd name="T7" fmla="*/ 6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n-US"/>
            </a:p>
          </p:txBody>
        </p:sp>
        <p:sp>
          <p:nvSpPr>
            <p:cNvPr id="93227" name="Freeform 43"/>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w 213"/>
                <a:gd name="T13" fmla="*/ 0 h 83"/>
                <a:gd name="T14" fmla="*/ 0 60000 65536"/>
                <a:gd name="T15" fmla="*/ 0 60000 65536"/>
                <a:gd name="T16" fmla="*/ 0 60000 65536"/>
                <a:gd name="T17" fmla="*/ 0 60000 65536"/>
                <a:gd name="T18" fmla="*/ 0 60000 65536"/>
                <a:gd name="T19" fmla="*/ 0 60000 65536"/>
                <a:gd name="T20" fmla="*/ 0 60000 65536"/>
                <a:gd name="T21" fmla="*/ 0 w 213"/>
                <a:gd name="T22" fmla="*/ 0 h 83"/>
                <a:gd name="T23" fmla="*/ 213 w 21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83">
                  <a:moveTo>
                    <a:pt x="0" y="0"/>
                  </a:moveTo>
                  <a:lnTo>
                    <a:pt x="213" y="0"/>
                  </a:lnTo>
                  <a:lnTo>
                    <a:pt x="213" y="83"/>
                  </a:lnTo>
                  <a:lnTo>
                    <a:pt x="2" y="83"/>
                  </a:lnTo>
                  <a:lnTo>
                    <a:pt x="2" y="0"/>
                  </a:lnTo>
                  <a:lnTo>
                    <a:pt x="0" y="0"/>
                  </a:lnTo>
                  <a:close/>
                </a:path>
              </a:pathLst>
            </a:custGeom>
            <a:solidFill>
              <a:srgbClr val="00FFFF"/>
            </a:solidFill>
            <a:ln w="9525">
              <a:noFill/>
              <a:round/>
              <a:headEnd/>
              <a:tailEnd/>
            </a:ln>
          </p:spPr>
          <p:txBody>
            <a:bodyPr/>
            <a:lstStyle/>
            <a:p>
              <a:endParaRPr lang="en-US"/>
            </a:p>
          </p:txBody>
        </p:sp>
        <p:sp>
          <p:nvSpPr>
            <p:cNvPr id="93228" name="Freeform 44"/>
            <p:cNvSpPr>
              <a:spLocks/>
            </p:cNvSpPr>
            <p:nvPr/>
          </p:nvSpPr>
          <p:spPr bwMode="auto">
            <a:xfrm>
              <a:off x="3304"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n-US"/>
            </a:p>
          </p:txBody>
        </p:sp>
        <p:sp>
          <p:nvSpPr>
            <p:cNvPr id="93229" name="Freeform 45"/>
            <p:cNvSpPr>
              <a:spLocks/>
            </p:cNvSpPr>
            <p:nvPr/>
          </p:nvSpPr>
          <p:spPr bwMode="auto">
            <a:xfrm>
              <a:off x="1725" y="3105"/>
              <a:ext cx="224" cy="70"/>
            </a:xfrm>
            <a:custGeom>
              <a:avLst/>
              <a:gdLst>
                <a:gd name="T0" fmla="*/ 0 w 213"/>
                <a:gd name="T1" fmla="*/ 0 h 83"/>
                <a:gd name="T2" fmla="*/ 475 w 213"/>
                <a:gd name="T3" fmla="*/ 0 h 83"/>
                <a:gd name="T4" fmla="*/ 475 w 213"/>
                <a:gd name="T5" fmla="*/ 6 h 83"/>
                <a:gd name="T6" fmla="*/ 2 w 213"/>
                <a:gd name="T7" fmla="*/ 6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n-US"/>
            </a:p>
          </p:txBody>
        </p:sp>
        <p:sp>
          <p:nvSpPr>
            <p:cNvPr id="93230" name="Freeform 46"/>
            <p:cNvSpPr>
              <a:spLocks/>
            </p:cNvSpPr>
            <p:nvPr/>
          </p:nvSpPr>
          <p:spPr bwMode="auto">
            <a:xfrm>
              <a:off x="1971" y="3105"/>
              <a:ext cx="220" cy="70"/>
            </a:xfrm>
            <a:custGeom>
              <a:avLst/>
              <a:gdLst>
                <a:gd name="T0" fmla="*/ 0 w 210"/>
                <a:gd name="T1" fmla="*/ 0 h 83"/>
                <a:gd name="T2" fmla="*/ 440 w 210"/>
                <a:gd name="T3" fmla="*/ 0 h 83"/>
                <a:gd name="T4" fmla="*/ 440 w 210"/>
                <a:gd name="T5" fmla="*/ 6 h 83"/>
                <a:gd name="T6" fmla="*/ 0 w 210"/>
                <a:gd name="T7" fmla="*/ 6 h 83"/>
                <a:gd name="T8" fmla="*/ 0 w 210"/>
                <a:gd name="T9" fmla="*/ 0 h 83"/>
                <a:gd name="T10" fmla="*/ 0 w 210"/>
                <a:gd name="T11" fmla="*/ 0 h 83"/>
                <a:gd name="T12" fmla="*/ 0 60000 65536"/>
                <a:gd name="T13" fmla="*/ 0 60000 65536"/>
                <a:gd name="T14" fmla="*/ 0 60000 65536"/>
                <a:gd name="T15" fmla="*/ 0 60000 65536"/>
                <a:gd name="T16" fmla="*/ 0 60000 65536"/>
                <a:gd name="T17" fmla="*/ 0 60000 65536"/>
                <a:gd name="T18" fmla="*/ 0 w 210"/>
                <a:gd name="T19" fmla="*/ 0 h 83"/>
                <a:gd name="T20" fmla="*/ 210 w 210"/>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0" h="83">
                  <a:moveTo>
                    <a:pt x="0" y="0"/>
                  </a:moveTo>
                  <a:lnTo>
                    <a:pt x="210" y="0"/>
                  </a:lnTo>
                  <a:lnTo>
                    <a:pt x="210" y="83"/>
                  </a:lnTo>
                  <a:lnTo>
                    <a:pt x="0" y="83"/>
                  </a:lnTo>
                  <a:lnTo>
                    <a:pt x="0" y="0"/>
                  </a:lnTo>
                </a:path>
              </a:pathLst>
            </a:custGeom>
            <a:noFill/>
            <a:ln w="7938">
              <a:solidFill>
                <a:srgbClr val="000000"/>
              </a:solidFill>
              <a:round/>
              <a:headEnd/>
              <a:tailEnd/>
            </a:ln>
          </p:spPr>
          <p:txBody>
            <a:bodyPr/>
            <a:lstStyle/>
            <a:p>
              <a:endParaRPr lang="en-US"/>
            </a:p>
          </p:txBody>
        </p:sp>
        <p:sp>
          <p:nvSpPr>
            <p:cNvPr id="93231" name="Freeform 47"/>
            <p:cNvSpPr>
              <a:spLocks/>
            </p:cNvSpPr>
            <p:nvPr/>
          </p:nvSpPr>
          <p:spPr bwMode="auto">
            <a:xfrm>
              <a:off x="2571" y="3085"/>
              <a:ext cx="84" cy="181"/>
            </a:xfrm>
            <a:custGeom>
              <a:avLst/>
              <a:gdLst>
                <a:gd name="T0" fmla="*/ 0 w 80"/>
                <a:gd name="T1" fmla="*/ 0 h 213"/>
                <a:gd name="T2" fmla="*/ 175 w 80"/>
                <a:gd name="T3" fmla="*/ 0 h 213"/>
                <a:gd name="T4" fmla="*/ 175 w 80"/>
                <a:gd name="T5" fmla="*/ 16 h 213"/>
                <a:gd name="T6" fmla="*/ 0 w 80"/>
                <a:gd name="T7" fmla="*/ 16 h 213"/>
                <a:gd name="T8" fmla="*/ 0 w 80"/>
                <a:gd name="T9" fmla="*/ 0 h 213"/>
                <a:gd name="T10" fmla="*/ 0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0" y="213"/>
                  </a:lnTo>
                  <a:lnTo>
                    <a:pt x="0" y="0"/>
                  </a:lnTo>
                </a:path>
              </a:pathLst>
            </a:custGeom>
            <a:noFill/>
            <a:ln w="7938">
              <a:solidFill>
                <a:srgbClr val="000000"/>
              </a:solidFill>
              <a:round/>
              <a:headEnd/>
              <a:tailEnd/>
            </a:ln>
          </p:spPr>
          <p:txBody>
            <a:bodyPr/>
            <a:lstStyle/>
            <a:p>
              <a:endParaRPr lang="en-US"/>
            </a:p>
          </p:txBody>
        </p:sp>
        <p:sp>
          <p:nvSpPr>
            <p:cNvPr id="93232" name="Rectangle 48"/>
            <p:cNvSpPr>
              <a:spLocks noChangeArrowheads="1"/>
            </p:cNvSpPr>
            <p:nvPr/>
          </p:nvSpPr>
          <p:spPr bwMode="auto">
            <a:xfrm>
              <a:off x="2322" y="3085"/>
              <a:ext cx="85" cy="181"/>
            </a:xfrm>
            <a:prstGeom prst="rect">
              <a:avLst/>
            </a:prstGeom>
            <a:noFill/>
            <a:ln w="7938">
              <a:solidFill>
                <a:srgbClr val="000000"/>
              </a:solidFill>
              <a:miter lim="800000"/>
              <a:headEnd/>
              <a:tailEnd/>
            </a:ln>
          </p:spPr>
          <p:txBody>
            <a:bodyPr/>
            <a:lstStyle/>
            <a:p>
              <a:pPr algn="r"/>
              <a:endParaRPr lang="en-US" sz="1600">
                <a:solidFill>
                  <a:srgbClr val="000000"/>
                </a:solidFill>
                <a:latin typeface="Arial Greek" pitchFamily="34" charset="0"/>
              </a:endParaRPr>
            </a:p>
          </p:txBody>
        </p:sp>
        <p:sp>
          <p:nvSpPr>
            <p:cNvPr id="93233" name="Freeform 49"/>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115 w 208"/>
                <a:gd name="T13" fmla="*/ 0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0"/>
                  </a:moveTo>
                  <a:lnTo>
                    <a:pt x="208" y="145"/>
                  </a:lnTo>
                  <a:lnTo>
                    <a:pt x="150" y="205"/>
                  </a:lnTo>
                  <a:lnTo>
                    <a:pt x="0" y="60"/>
                  </a:lnTo>
                  <a:lnTo>
                    <a:pt x="57" y="0"/>
                  </a:lnTo>
                  <a:lnTo>
                    <a:pt x="54" y="0"/>
                  </a:lnTo>
                  <a:close/>
                </a:path>
              </a:pathLst>
            </a:custGeom>
            <a:solidFill>
              <a:srgbClr val="CCFFFF"/>
            </a:solidFill>
            <a:ln w="9525">
              <a:noFill/>
              <a:round/>
              <a:headEnd/>
              <a:tailEnd/>
            </a:ln>
          </p:spPr>
          <p:txBody>
            <a:bodyPr/>
            <a:lstStyle/>
            <a:p>
              <a:endParaRPr lang="en-US"/>
            </a:p>
          </p:txBody>
        </p:sp>
        <p:sp>
          <p:nvSpPr>
            <p:cNvPr id="93234" name="Freeform 50"/>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0"/>
                  </a:moveTo>
                  <a:lnTo>
                    <a:pt x="208" y="145"/>
                  </a:lnTo>
                  <a:lnTo>
                    <a:pt x="150" y="205"/>
                  </a:lnTo>
                  <a:lnTo>
                    <a:pt x="0" y="60"/>
                  </a:lnTo>
                  <a:lnTo>
                    <a:pt x="57" y="0"/>
                  </a:lnTo>
                </a:path>
              </a:pathLst>
            </a:custGeom>
            <a:noFill/>
            <a:ln w="7938">
              <a:solidFill>
                <a:srgbClr val="000000"/>
              </a:solidFill>
              <a:round/>
              <a:headEnd/>
              <a:tailEnd/>
            </a:ln>
          </p:spPr>
          <p:txBody>
            <a:bodyPr/>
            <a:lstStyle/>
            <a:p>
              <a:endParaRPr lang="en-US"/>
            </a:p>
          </p:txBody>
        </p:sp>
        <p:sp>
          <p:nvSpPr>
            <p:cNvPr id="93235" name="Freeform 51"/>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115 w 208"/>
                <a:gd name="T13" fmla="*/ 0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0"/>
                  </a:moveTo>
                  <a:lnTo>
                    <a:pt x="208" y="145"/>
                  </a:lnTo>
                  <a:lnTo>
                    <a:pt x="150" y="205"/>
                  </a:lnTo>
                  <a:lnTo>
                    <a:pt x="0" y="60"/>
                  </a:lnTo>
                  <a:lnTo>
                    <a:pt x="57" y="0"/>
                  </a:lnTo>
                  <a:lnTo>
                    <a:pt x="54" y="0"/>
                  </a:lnTo>
                  <a:close/>
                </a:path>
              </a:pathLst>
            </a:custGeom>
            <a:solidFill>
              <a:srgbClr val="CCFFFF"/>
            </a:solidFill>
            <a:ln w="9525">
              <a:noFill/>
              <a:round/>
              <a:headEnd/>
              <a:tailEnd/>
            </a:ln>
          </p:spPr>
          <p:txBody>
            <a:bodyPr/>
            <a:lstStyle/>
            <a:p>
              <a:endParaRPr lang="en-US"/>
            </a:p>
          </p:txBody>
        </p:sp>
        <p:sp>
          <p:nvSpPr>
            <p:cNvPr id="93236" name="Freeform 52"/>
            <p:cNvSpPr>
              <a:spLocks/>
            </p:cNvSpPr>
            <p:nvPr/>
          </p:nvSpPr>
          <p:spPr bwMode="auto">
            <a:xfrm>
              <a:off x="1720" y="2561"/>
              <a:ext cx="218" cy="175"/>
            </a:xfrm>
            <a:custGeom>
              <a:avLst/>
              <a:gdLst>
                <a:gd name="T0" fmla="*/ 115 w 208"/>
                <a:gd name="T1" fmla="*/ 0 h 205"/>
                <a:gd name="T2" fmla="*/ 440 w 208"/>
                <a:gd name="T3" fmla="*/ 12 h 205"/>
                <a:gd name="T4" fmla="*/ 320 w 208"/>
                <a:gd name="T5" fmla="*/ 16 h 205"/>
                <a:gd name="T6" fmla="*/ 0 w 208"/>
                <a:gd name="T7" fmla="*/ 5 h 205"/>
                <a:gd name="T8" fmla="*/ 121 w 208"/>
                <a:gd name="T9" fmla="*/ 0 h 205"/>
                <a:gd name="T10" fmla="*/ 121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0"/>
                  </a:moveTo>
                  <a:lnTo>
                    <a:pt x="208" y="145"/>
                  </a:lnTo>
                  <a:lnTo>
                    <a:pt x="150" y="205"/>
                  </a:lnTo>
                  <a:lnTo>
                    <a:pt x="0" y="60"/>
                  </a:lnTo>
                  <a:lnTo>
                    <a:pt x="57" y="0"/>
                  </a:lnTo>
                </a:path>
              </a:pathLst>
            </a:custGeom>
            <a:noFill/>
            <a:ln w="7938">
              <a:solidFill>
                <a:srgbClr val="000000"/>
              </a:solidFill>
              <a:round/>
              <a:headEnd/>
              <a:tailEnd/>
            </a:ln>
          </p:spPr>
          <p:txBody>
            <a:bodyPr/>
            <a:lstStyle/>
            <a:p>
              <a:endParaRPr lang="en-US"/>
            </a:p>
          </p:txBody>
        </p:sp>
        <p:sp>
          <p:nvSpPr>
            <p:cNvPr id="93237" name="Freeform 53"/>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w 81"/>
                <a:gd name="T13" fmla="*/ 0 h 213"/>
                <a:gd name="T14" fmla="*/ 0 60000 65536"/>
                <a:gd name="T15" fmla="*/ 0 60000 65536"/>
                <a:gd name="T16" fmla="*/ 0 60000 65536"/>
                <a:gd name="T17" fmla="*/ 0 60000 65536"/>
                <a:gd name="T18" fmla="*/ 0 60000 65536"/>
                <a:gd name="T19" fmla="*/ 0 60000 65536"/>
                <a:gd name="T20" fmla="*/ 0 60000 65536"/>
                <a:gd name="T21" fmla="*/ 0 w 81"/>
                <a:gd name="T22" fmla="*/ 0 h 213"/>
                <a:gd name="T23" fmla="*/ 81 w 81"/>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213">
                  <a:moveTo>
                    <a:pt x="0" y="0"/>
                  </a:moveTo>
                  <a:lnTo>
                    <a:pt x="81" y="0"/>
                  </a:lnTo>
                  <a:lnTo>
                    <a:pt x="81" y="213"/>
                  </a:lnTo>
                  <a:lnTo>
                    <a:pt x="3" y="213"/>
                  </a:lnTo>
                  <a:lnTo>
                    <a:pt x="3" y="0"/>
                  </a:lnTo>
                  <a:lnTo>
                    <a:pt x="0" y="0"/>
                  </a:lnTo>
                  <a:close/>
                </a:path>
              </a:pathLst>
            </a:custGeom>
            <a:solidFill>
              <a:srgbClr val="00FFFF"/>
            </a:solidFill>
            <a:ln w="9525">
              <a:noFill/>
              <a:round/>
              <a:headEnd/>
              <a:tailEnd/>
            </a:ln>
          </p:spPr>
          <p:txBody>
            <a:bodyPr/>
            <a:lstStyle/>
            <a:p>
              <a:endParaRPr lang="en-US"/>
            </a:p>
          </p:txBody>
        </p:sp>
        <p:sp>
          <p:nvSpPr>
            <p:cNvPr id="93238" name="Freeform 54"/>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60000 65536"/>
                <a:gd name="T13" fmla="*/ 0 60000 65536"/>
                <a:gd name="T14" fmla="*/ 0 60000 65536"/>
                <a:gd name="T15" fmla="*/ 0 60000 65536"/>
                <a:gd name="T16" fmla="*/ 0 60000 65536"/>
                <a:gd name="T17" fmla="*/ 0 60000 65536"/>
                <a:gd name="T18" fmla="*/ 0 w 81"/>
                <a:gd name="T19" fmla="*/ 0 h 213"/>
                <a:gd name="T20" fmla="*/ 81 w 81"/>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1" h="213">
                  <a:moveTo>
                    <a:pt x="0" y="0"/>
                  </a:moveTo>
                  <a:lnTo>
                    <a:pt x="81" y="0"/>
                  </a:lnTo>
                  <a:lnTo>
                    <a:pt x="81" y="213"/>
                  </a:lnTo>
                  <a:lnTo>
                    <a:pt x="3" y="213"/>
                  </a:lnTo>
                  <a:lnTo>
                    <a:pt x="3" y="0"/>
                  </a:lnTo>
                </a:path>
              </a:pathLst>
            </a:custGeom>
            <a:noFill/>
            <a:ln w="7938">
              <a:solidFill>
                <a:srgbClr val="000000"/>
              </a:solidFill>
              <a:round/>
              <a:headEnd/>
              <a:tailEnd/>
            </a:ln>
          </p:spPr>
          <p:txBody>
            <a:bodyPr/>
            <a:lstStyle/>
            <a:p>
              <a:endParaRPr lang="en-US"/>
            </a:p>
          </p:txBody>
        </p:sp>
        <p:sp>
          <p:nvSpPr>
            <p:cNvPr id="93239" name="Freeform 55"/>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w 81"/>
                <a:gd name="T13" fmla="*/ 0 h 213"/>
                <a:gd name="T14" fmla="*/ 0 60000 65536"/>
                <a:gd name="T15" fmla="*/ 0 60000 65536"/>
                <a:gd name="T16" fmla="*/ 0 60000 65536"/>
                <a:gd name="T17" fmla="*/ 0 60000 65536"/>
                <a:gd name="T18" fmla="*/ 0 60000 65536"/>
                <a:gd name="T19" fmla="*/ 0 60000 65536"/>
                <a:gd name="T20" fmla="*/ 0 60000 65536"/>
                <a:gd name="T21" fmla="*/ 0 w 81"/>
                <a:gd name="T22" fmla="*/ 0 h 213"/>
                <a:gd name="T23" fmla="*/ 81 w 81"/>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213">
                  <a:moveTo>
                    <a:pt x="0" y="0"/>
                  </a:moveTo>
                  <a:lnTo>
                    <a:pt x="81" y="0"/>
                  </a:lnTo>
                  <a:lnTo>
                    <a:pt x="81" y="213"/>
                  </a:lnTo>
                  <a:lnTo>
                    <a:pt x="3" y="213"/>
                  </a:lnTo>
                  <a:lnTo>
                    <a:pt x="3" y="0"/>
                  </a:lnTo>
                  <a:lnTo>
                    <a:pt x="0" y="0"/>
                  </a:lnTo>
                  <a:close/>
                </a:path>
              </a:pathLst>
            </a:custGeom>
            <a:solidFill>
              <a:srgbClr val="00FFFF"/>
            </a:solidFill>
            <a:ln w="9525">
              <a:noFill/>
              <a:round/>
              <a:headEnd/>
              <a:tailEnd/>
            </a:ln>
          </p:spPr>
          <p:txBody>
            <a:bodyPr/>
            <a:lstStyle/>
            <a:p>
              <a:endParaRPr lang="en-US"/>
            </a:p>
          </p:txBody>
        </p:sp>
        <p:sp>
          <p:nvSpPr>
            <p:cNvPr id="93240" name="Freeform 56"/>
            <p:cNvSpPr>
              <a:spLocks/>
            </p:cNvSpPr>
            <p:nvPr/>
          </p:nvSpPr>
          <p:spPr bwMode="auto">
            <a:xfrm>
              <a:off x="2404" y="3085"/>
              <a:ext cx="85" cy="181"/>
            </a:xfrm>
            <a:custGeom>
              <a:avLst/>
              <a:gdLst>
                <a:gd name="T0" fmla="*/ 0 w 81"/>
                <a:gd name="T1" fmla="*/ 0 h 213"/>
                <a:gd name="T2" fmla="*/ 174 w 81"/>
                <a:gd name="T3" fmla="*/ 0 h 213"/>
                <a:gd name="T4" fmla="*/ 174 w 81"/>
                <a:gd name="T5" fmla="*/ 16 h 213"/>
                <a:gd name="T6" fmla="*/ 3 w 81"/>
                <a:gd name="T7" fmla="*/ 16 h 213"/>
                <a:gd name="T8" fmla="*/ 3 w 81"/>
                <a:gd name="T9" fmla="*/ 0 h 213"/>
                <a:gd name="T10" fmla="*/ 3 w 81"/>
                <a:gd name="T11" fmla="*/ 0 h 213"/>
                <a:gd name="T12" fmla="*/ 0 60000 65536"/>
                <a:gd name="T13" fmla="*/ 0 60000 65536"/>
                <a:gd name="T14" fmla="*/ 0 60000 65536"/>
                <a:gd name="T15" fmla="*/ 0 60000 65536"/>
                <a:gd name="T16" fmla="*/ 0 60000 65536"/>
                <a:gd name="T17" fmla="*/ 0 60000 65536"/>
                <a:gd name="T18" fmla="*/ 0 w 81"/>
                <a:gd name="T19" fmla="*/ 0 h 213"/>
                <a:gd name="T20" fmla="*/ 81 w 81"/>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1" h="213">
                  <a:moveTo>
                    <a:pt x="0" y="0"/>
                  </a:moveTo>
                  <a:lnTo>
                    <a:pt x="81" y="0"/>
                  </a:lnTo>
                  <a:lnTo>
                    <a:pt x="81" y="213"/>
                  </a:lnTo>
                  <a:lnTo>
                    <a:pt x="3" y="213"/>
                  </a:lnTo>
                  <a:lnTo>
                    <a:pt x="3" y="0"/>
                  </a:lnTo>
                </a:path>
              </a:pathLst>
            </a:custGeom>
            <a:noFill/>
            <a:ln w="7938">
              <a:solidFill>
                <a:srgbClr val="000000"/>
              </a:solidFill>
              <a:round/>
              <a:headEnd/>
              <a:tailEnd/>
            </a:ln>
          </p:spPr>
          <p:txBody>
            <a:bodyPr/>
            <a:lstStyle/>
            <a:p>
              <a:endParaRPr lang="en-US"/>
            </a:p>
          </p:txBody>
        </p:sp>
        <p:sp>
          <p:nvSpPr>
            <p:cNvPr id="93241" name="Freeform 57"/>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close/>
                </a:path>
              </a:pathLst>
            </a:custGeom>
            <a:solidFill>
              <a:srgbClr val="CCFFFF"/>
            </a:solidFill>
            <a:ln w="9525">
              <a:noFill/>
              <a:round/>
              <a:headEnd/>
              <a:tailEnd/>
            </a:ln>
          </p:spPr>
          <p:txBody>
            <a:bodyPr/>
            <a:lstStyle/>
            <a:p>
              <a:endParaRPr lang="en-US"/>
            </a:p>
          </p:txBody>
        </p:sp>
        <p:sp>
          <p:nvSpPr>
            <p:cNvPr id="93242" name="Freeform 58"/>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path>
              </a:pathLst>
            </a:custGeom>
            <a:noFill/>
            <a:ln w="7938">
              <a:solidFill>
                <a:srgbClr val="000000"/>
              </a:solidFill>
              <a:round/>
              <a:headEnd/>
              <a:tailEnd/>
            </a:ln>
          </p:spPr>
          <p:txBody>
            <a:bodyPr/>
            <a:lstStyle/>
            <a:p>
              <a:endParaRPr lang="en-US"/>
            </a:p>
          </p:txBody>
        </p:sp>
        <p:sp>
          <p:nvSpPr>
            <p:cNvPr id="93243" name="Freeform 59"/>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close/>
                </a:path>
              </a:pathLst>
            </a:custGeom>
            <a:solidFill>
              <a:srgbClr val="CCFFFF"/>
            </a:solidFill>
            <a:ln w="9525">
              <a:noFill/>
              <a:round/>
              <a:headEnd/>
              <a:tailEnd/>
            </a:ln>
          </p:spPr>
          <p:txBody>
            <a:bodyPr/>
            <a:lstStyle/>
            <a:p>
              <a:endParaRPr lang="en-US"/>
            </a:p>
          </p:txBody>
        </p:sp>
        <p:sp>
          <p:nvSpPr>
            <p:cNvPr id="93244" name="Freeform 60"/>
            <p:cNvSpPr>
              <a:spLocks/>
            </p:cNvSpPr>
            <p:nvPr/>
          </p:nvSpPr>
          <p:spPr bwMode="auto">
            <a:xfrm>
              <a:off x="2489" y="3085"/>
              <a:ext cx="82" cy="181"/>
            </a:xfrm>
            <a:custGeom>
              <a:avLst/>
              <a:gdLst>
                <a:gd name="T0" fmla="*/ 0 w 78"/>
                <a:gd name="T1" fmla="*/ 0 h 213"/>
                <a:gd name="T2" fmla="*/ 173 w 78"/>
                <a:gd name="T3" fmla="*/ 0 h 213"/>
                <a:gd name="T4" fmla="*/ 173 w 78"/>
                <a:gd name="T5" fmla="*/ 16 h 213"/>
                <a:gd name="T6" fmla="*/ 0 w 78"/>
                <a:gd name="T7" fmla="*/ 16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path>
              </a:pathLst>
            </a:custGeom>
            <a:noFill/>
            <a:ln w="7938">
              <a:solidFill>
                <a:srgbClr val="000000"/>
              </a:solidFill>
              <a:round/>
              <a:headEnd/>
              <a:tailEnd/>
            </a:ln>
          </p:spPr>
          <p:txBody>
            <a:bodyPr/>
            <a:lstStyle/>
            <a:p>
              <a:endParaRPr lang="en-US"/>
            </a:p>
          </p:txBody>
        </p:sp>
        <p:sp>
          <p:nvSpPr>
            <p:cNvPr id="93245" name="Freeform 61"/>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w 80"/>
                <a:gd name="T13" fmla="*/ 0 h 213"/>
                <a:gd name="T14" fmla="*/ 0 60000 65536"/>
                <a:gd name="T15" fmla="*/ 0 60000 65536"/>
                <a:gd name="T16" fmla="*/ 0 60000 65536"/>
                <a:gd name="T17" fmla="*/ 0 60000 65536"/>
                <a:gd name="T18" fmla="*/ 0 60000 65536"/>
                <a:gd name="T19" fmla="*/ 0 60000 65536"/>
                <a:gd name="T20" fmla="*/ 0 60000 65536"/>
                <a:gd name="T21" fmla="*/ 0 w 80"/>
                <a:gd name="T22" fmla="*/ 0 h 213"/>
                <a:gd name="T23" fmla="*/ 80 w 80"/>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13">
                  <a:moveTo>
                    <a:pt x="0" y="0"/>
                  </a:moveTo>
                  <a:lnTo>
                    <a:pt x="80" y="0"/>
                  </a:lnTo>
                  <a:lnTo>
                    <a:pt x="80" y="213"/>
                  </a:lnTo>
                  <a:lnTo>
                    <a:pt x="2" y="213"/>
                  </a:lnTo>
                  <a:lnTo>
                    <a:pt x="2" y="0"/>
                  </a:lnTo>
                  <a:lnTo>
                    <a:pt x="0" y="0"/>
                  </a:lnTo>
                  <a:close/>
                </a:path>
              </a:pathLst>
            </a:custGeom>
            <a:solidFill>
              <a:srgbClr val="00FFFF"/>
            </a:solidFill>
            <a:ln w="9525">
              <a:noFill/>
              <a:round/>
              <a:headEnd/>
              <a:tailEnd/>
            </a:ln>
          </p:spPr>
          <p:txBody>
            <a:bodyPr/>
            <a:lstStyle/>
            <a:p>
              <a:endParaRPr lang="en-US"/>
            </a:p>
          </p:txBody>
        </p:sp>
        <p:sp>
          <p:nvSpPr>
            <p:cNvPr id="93246" name="Freeform 62"/>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2" y="213"/>
                  </a:lnTo>
                  <a:lnTo>
                    <a:pt x="2" y="0"/>
                  </a:lnTo>
                </a:path>
              </a:pathLst>
            </a:custGeom>
            <a:noFill/>
            <a:ln w="7938">
              <a:solidFill>
                <a:srgbClr val="000000"/>
              </a:solidFill>
              <a:round/>
              <a:headEnd/>
              <a:tailEnd/>
            </a:ln>
          </p:spPr>
          <p:txBody>
            <a:bodyPr/>
            <a:lstStyle/>
            <a:p>
              <a:endParaRPr lang="en-US"/>
            </a:p>
          </p:txBody>
        </p:sp>
        <p:sp>
          <p:nvSpPr>
            <p:cNvPr id="93247" name="Freeform 63"/>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w 80"/>
                <a:gd name="T13" fmla="*/ 0 h 213"/>
                <a:gd name="T14" fmla="*/ 0 60000 65536"/>
                <a:gd name="T15" fmla="*/ 0 60000 65536"/>
                <a:gd name="T16" fmla="*/ 0 60000 65536"/>
                <a:gd name="T17" fmla="*/ 0 60000 65536"/>
                <a:gd name="T18" fmla="*/ 0 60000 65536"/>
                <a:gd name="T19" fmla="*/ 0 60000 65536"/>
                <a:gd name="T20" fmla="*/ 0 60000 65536"/>
                <a:gd name="T21" fmla="*/ 0 w 80"/>
                <a:gd name="T22" fmla="*/ 0 h 213"/>
                <a:gd name="T23" fmla="*/ 80 w 80"/>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13">
                  <a:moveTo>
                    <a:pt x="0" y="0"/>
                  </a:moveTo>
                  <a:lnTo>
                    <a:pt x="80" y="0"/>
                  </a:lnTo>
                  <a:lnTo>
                    <a:pt x="80" y="213"/>
                  </a:lnTo>
                  <a:lnTo>
                    <a:pt x="2" y="213"/>
                  </a:lnTo>
                  <a:lnTo>
                    <a:pt x="2" y="0"/>
                  </a:lnTo>
                  <a:lnTo>
                    <a:pt x="0" y="0"/>
                  </a:lnTo>
                  <a:close/>
                </a:path>
              </a:pathLst>
            </a:custGeom>
            <a:solidFill>
              <a:srgbClr val="00FFFF"/>
            </a:solidFill>
            <a:ln w="9525">
              <a:noFill/>
              <a:round/>
              <a:headEnd/>
              <a:tailEnd/>
            </a:ln>
          </p:spPr>
          <p:txBody>
            <a:bodyPr/>
            <a:lstStyle/>
            <a:p>
              <a:endParaRPr lang="en-US"/>
            </a:p>
          </p:txBody>
        </p:sp>
        <p:sp>
          <p:nvSpPr>
            <p:cNvPr id="93248" name="Freeform 64"/>
            <p:cNvSpPr>
              <a:spLocks/>
            </p:cNvSpPr>
            <p:nvPr/>
          </p:nvSpPr>
          <p:spPr bwMode="auto">
            <a:xfrm>
              <a:off x="2653" y="3085"/>
              <a:ext cx="84" cy="181"/>
            </a:xfrm>
            <a:custGeom>
              <a:avLst/>
              <a:gdLst>
                <a:gd name="T0" fmla="*/ 0 w 80"/>
                <a:gd name="T1" fmla="*/ 0 h 213"/>
                <a:gd name="T2" fmla="*/ 175 w 80"/>
                <a:gd name="T3" fmla="*/ 0 h 213"/>
                <a:gd name="T4" fmla="*/ 175 w 80"/>
                <a:gd name="T5" fmla="*/ 16 h 213"/>
                <a:gd name="T6" fmla="*/ 2 w 80"/>
                <a:gd name="T7" fmla="*/ 16 h 213"/>
                <a:gd name="T8" fmla="*/ 2 w 80"/>
                <a:gd name="T9" fmla="*/ 0 h 213"/>
                <a:gd name="T10" fmla="*/ 2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2" y="213"/>
                  </a:lnTo>
                  <a:lnTo>
                    <a:pt x="2" y="0"/>
                  </a:lnTo>
                </a:path>
              </a:pathLst>
            </a:custGeom>
            <a:noFill/>
            <a:ln w="7938">
              <a:solidFill>
                <a:srgbClr val="000000"/>
              </a:solidFill>
              <a:round/>
              <a:headEnd/>
              <a:tailEnd/>
            </a:ln>
          </p:spPr>
          <p:txBody>
            <a:bodyPr/>
            <a:lstStyle/>
            <a:p>
              <a:endParaRPr lang="en-US"/>
            </a:p>
          </p:txBody>
        </p:sp>
        <p:sp>
          <p:nvSpPr>
            <p:cNvPr id="93249" name="Rectangle 65"/>
            <p:cNvSpPr>
              <a:spLocks noChangeArrowheads="1"/>
            </p:cNvSpPr>
            <p:nvPr/>
          </p:nvSpPr>
          <p:spPr bwMode="auto">
            <a:xfrm>
              <a:off x="3641" y="3049"/>
              <a:ext cx="128" cy="154"/>
            </a:xfrm>
            <a:prstGeom prst="rect">
              <a:avLst/>
            </a:prstGeom>
            <a:noFill/>
            <a:ln w="9525">
              <a:noFill/>
              <a:miter lim="800000"/>
              <a:headEnd/>
              <a:tailEnd/>
            </a:ln>
          </p:spPr>
          <p:txBody>
            <a:bodyPr wrap="none" lIns="0" tIns="0" rIns="0" bIns="0">
              <a:spAutoFit/>
            </a:bodyPr>
            <a:lstStyle/>
            <a:p>
              <a:pPr algn="ctr" eaLnBrk="0" hangingPunct="0"/>
              <a:r>
                <a:rPr lang="en-US" sz="1600">
                  <a:solidFill>
                    <a:srgbClr val="000000"/>
                  </a:solidFill>
                </a:rPr>
                <a:t>…</a:t>
              </a:r>
              <a:endParaRPr lang="en-US" sz="2400">
                <a:solidFill>
                  <a:srgbClr val="000000"/>
                </a:solidFill>
                <a:latin typeface="Times New Roman" pitchFamily="18" charset="0"/>
              </a:endParaRPr>
            </a:p>
          </p:txBody>
        </p:sp>
        <p:sp>
          <p:nvSpPr>
            <p:cNvPr id="93250" name="Rectangle 66"/>
            <p:cNvSpPr>
              <a:spLocks noChangeArrowheads="1"/>
            </p:cNvSpPr>
            <p:nvPr/>
          </p:nvSpPr>
          <p:spPr bwMode="auto">
            <a:xfrm>
              <a:off x="2299" y="2989"/>
              <a:ext cx="478" cy="409"/>
            </a:xfrm>
            <a:prstGeom prst="rect">
              <a:avLst/>
            </a:prstGeom>
            <a:noFill/>
            <a:ln w="9525">
              <a:solidFill>
                <a:schemeClr val="tx1"/>
              </a:solidFill>
              <a:miter lim="800000"/>
              <a:headEnd/>
              <a:tailEnd/>
            </a:ln>
          </p:spPr>
          <p:txBody>
            <a:bodyPr wrap="none" anchor="ctr"/>
            <a:lstStyle/>
            <a:p>
              <a:pPr algn="r"/>
              <a:endParaRPr lang="en-US" sz="1600">
                <a:solidFill>
                  <a:srgbClr val="000000"/>
                </a:solidFill>
                <a:latin typeface="Arial Greek" pitchFamily="34" charset="0"/>
              </a:endParaRPr>
            </a:p>
          </p:txBody>
        </p:sp>
      </p:gr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209" name="Title 1"/>
          <p:cNvSpPr>
            <a:spLocks noGrp="1"/>
          </p:cNvSpPr>
          <p:nvPr>
            <p:ph type="title"/>
          </p:nvPr>
        </p:nvSpPr>
        <p:spPr/>
        <p:txBody>
          <a:bodyPr/>
          <a:lstStyle/>
          <a:p>
            <a:pPr eaLnBrk="1" hangingPunct="1"/>
            <a:r>
              <a:rPr lang="el-GR" smtClean="0"/>
              <a:t>Μεταγωγή Πακέτων: Στατιστική Πολυπλεξία</a:t>
            </a:r>
          </a:p>
        </p:txBody>
      </p:sp>
      <p:sp>
        <p:nvSpPr>
          <p:cNvPr id="94210" name="Content Placeholder 2"/>
          <p:cNvSpPr>
            <a:spLocks noGrp="1"/>
          </p:cNvSpPr>
          <p:nvPr>
            <p:ph idx="1"/>
          </p:nvPr>
        </p:nvSpPr>
        <p:spPr>
          <a:xfrm>
            <a:off x="0" y="4437063"/>
            <a:ext cx="9144000" cy="1857375"/>
          </a:xfrm>
        </p:spPr>
        <p:txBody>
          <a:bodyPr/>
          <a:lstStyle/>
          <a:p>
            <a:pPr eaLnBrk="1" hangingPunct="1">
              <a:buFont typeface="Monotype Sorts"/>
              <a:buNone/>
            </a:pPr>
            <a:r>
              <a:rPr lang="el-GR" smtClean="0"/>
              <a:t>Η ακολουθία πακέτων παράγεται από τις πηγές Α και Β με τυχαίο τρόπο  </a:t>
            </a:r>
            <a:r>
              <a:rPr lang="el-GR" smtClean="0">
                <a:cs typeface="Times New Roman" pitchFamily="18" charset="0"/>
              </a:rPr>
              <a:t>→</a:t>
            </a:r>
            <a:r>
              <a:rPr lang="el-GR" smtClean="0"/>
              <a:t> </a:t>
            </a:r>
            <a:r>
              <a:rPr lang="en-US" smtClean="0"/>
              <a:t> </a:t>
            </a:r>
            <a:r>
              <a:rPr lang="el-GR" b="1" smtClean="0">
                <a:solidFill>
                  <a:schemeClr val="accent1"/>
                </a:solidFill>
              </a:rPr>
              <a:t>στατιστική πολυπλεξία</a:t>
            </a:r>
          </a:p>
          <a:p>
            <a:pPr eaLnBrk="1" hangingPunct="1">
              <a:buFont typeface="Monotype Sorts"/>
              <a:buNone/>
            </a:pPr>
            <a:endParaRPr lang="el-GR" smtClean="0"/>
          </a:p>
          <a:p>
            <a:pPr eaLnBrk="1" hangingPunct="1">
              <a:buFont typeface="Monotype Sorts"/>
              <a:buNone/>
            </a:pPr>
            <a:r>
              <a:rPr lang="el-GR" smtClean="0"/>
              <a:t>Στο </a:t>
            </a:r>
            <a:r>
              <a:rPr lang="en-US" smtClean="0"/>
              <a:t>TDM </a:t>
            </a:r>
            <a:r>
              <a:rPr lang="el-GR" smtClean="0"/>
              <a:t>δίνεται σε κάθε κόμβο η ίδια χρονοθυρίδα </a:t>
            </a:r>
            <a:r>
              <a:rPr lang="en-US" smtClean="0"/>
              <a:t>(slot) </a:t>
            </a:r>
            <a:r>
              <a:rPr lang="el-GR" smtClean="0"/>
              <a:t>στο περιστρεφόμενο πλαίσιο </a:t>
            </a:r>
            <a:r>
              <a:rPr lang="en-US" smtClean="0"/>
              <a:t>TDM</a:t>
            </a:r>
            <a:endParaRPr lang="el-GR" smtClean="0"/>
          </a:p>
        </p:txBody>
      </p:sp>
      <p:pic>
        <p:nvPicPr>
          <p:cNvPr id="94211" name="Picture 3"/>
          <p:cNvPicPr>
            <a:picLocks noChangeAspect="1" noChangeArrowheads="1"/>
          </p:cNvPicPr>
          <p:nvPr/>
        </p:nvPicPr>
        <p:blipFill>
          <a:blip r:embed="rId2" cstate="print"/>
          <a:srcRect/>
          <a:stretch>
            <a:fillRect/>
          </a:stretch>
        </p:blipFill>
        <p:spPr bwMode="auto">
          <a:xfrm>
            <a:off x="428625" y="1143000"/>
            <a:ext cx="6532563" cy="3357563"/>
          </a:xfrm>
          <a:prstGeom prst="rect">
            <a:avLst/>
          </a:prstGeom>
          <a:noFill/>
          <a:ln w="12700">
            <a:noFill/>
            <a:miter lim="800000"/>
            <a:headEnd type="none" w="sm" len="sm"/>
            <a:tailEnd type="none" w="sm" len="sm"/>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5</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pPr eaLnBrk="1" hangingPunct="1"/>
            <a:r>
              <a:rPr lang="en-US" smtClean="0"/>
              <a:t>Exercise 5</a:t>
            </a:r>
            <a:endParaRPr lang="el-GR" smtClean="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Packet loss causes</a:t>
            </a:r>
          </a:p>
          <a:p>
            <a:pPr lvl="1" eaLnBrk="1" fontAlgn="auto" hangingPunct="1">
              <a:spcAft>
                <a:spcPts val="0"/>
              </a:spcAft>
              <a:buFont typeface="Arial" pitchFamily="34" charset="0"/>
              <a:buChar char="–"/>
              <a:defRPr/>
            </a:pPr>
            <a:r>
              <a:rPr lang="en-US" dirty="0" smtClean="0"/>
              <a:t>Attenuation</a:t>
            </a:r>
          </a:p>
          <a:p>
            <a:pPr lvl="2" eaLnBrk="1" fontAlgn="auto" hangingPunct="1">
              <a:spcAft>
                <a:spcPts val="0"/>
              </a:spcAft>
              <a:buFont typeface="Arial" pitchFamily="34" charset="0"/>
              <a:buChar char="•"/>
              <a:defRPr/>
            </a:pPr>
            <a:r>
              <a:rPr lang="en-US" dirty="0" smtClean="0"/>
              <a:t>Path loss, multipath phenomena, shadowing</a:t>
            </a:r>
          </a:p>
          <a:p>
            <a:pPr lvl="1" eaLnBrk="1" fontAlgn="auto" hangingPunct="1">
              <a:spcAft>
                <a:spcPts val="0"/>
              </a:spcAft>
              <a:buFont typeface="Arial" pitchFamily="34" charset="0"/>
              <a:buChar char="–"/>
              <a:defRPr/>
            </a:pPr>
            <a:r>
              <a:rPr lang="en-US" dirty="0" smtClean="0"/>
              <a:t>Interference</a:t>
            </a:r>
          </a:p>
          <a:p>
            <a:pPr lvl="1" eaLnBrk="1" fontAlgn="auto" hangingPunct="1">
              <a:spcAft>
                <a:spcPts val="0"/>
              </a:spcAft>
              <a:buFont typeface="Arial" pitchFamily="34" charset="0"/>
              <a:buChar char="–"/>
              <a:defRPr/>
            </a:pPr>
            <a:r>
              <a:rPr lang="en-US" dirty="0" smtClean="0"/>
              <a:t>Network devices out of service</a:t>
            </a:r>
          </a:p>
          <a:p>
            <a:pPr lvl="2" eaLnBrk="1" fontAlgn="auto" hangingPunct="1">
              <a:spcAft>
                <a:spcPts val="0"/>
              </a:spcAft>
              <a:buFont typeface="Arial" pitchFamily="34" charset="0"/>
              <a:buChar char="•"/>
              <a:defRPr/>
            </a:pPr>
            <a:r>
              <a:rPr lang="en-US" dirty="0" smtClean="0"/>
              <a:t>(e.g., power outage)</a:t>
            </a:r>
          </a:p>
          <a:p>
            <a:pPr lvl="1" eaLnBrk="1" fontAlgn="auto" hangingPunct="1">
              <a:spcAft>
                <a:spcPts val="0"/>
              </a:spcAft>
              <a:buFont typeface="Arial" pitchFamily="34" charset="0"/>
              <a:buChar char="–"/>
              <a:defRPr/>
            </a:pPr>
            <a:r>
              <a:rPr lang="en-US" dirty="0" smtClean="0"/>
              <a:t>Misconfiguration</a:t>
            </a:r>
          </a:p>
          <a:p>
            <a:pPr lvl="2" eaLnBrk="1" fontAlgn="auto" hangingPunct="1">
              <a:spcAft>
                <a:spcPts val="0"/>
              </a:spcAft>
              <a:buFont typeface="Arial" pitchFamily="34" charset="0"/>
              <a:buChar char="•"/>
              <a:defRPr/>
            </a:pPr>
            <a:r>
              <a:rPr lang="en-US" dirty="0" smtClean="0"/>
              <a:t>(e.g., wrong routing tables)</a:t>
            </a:r>
          </a:p>
          <a:p>
            <a:pPr lvl="1" eaLnBrk="1" fontAlgn="auto" hangingPunct="1">
              <a:spcAft>
                <a:spcPts val="0"/>
              </a:spcAft>
              <a:buFont typeface="Arial" pitchFamily="34" charset="0"/>
              <a:buChar char="–"/>
              <a:defRPr/>
            </a:pPr>
            <a:r>
              <a:rPr lang="en-US" dirty="0" smtClean="0"/>
              <a:t>Collisions (concurrent transmissions in a link)</a:t>
            </a:r>
          </a:p>
          <a:p>
            <a:pPr lvl="1" eaLnBrk="1" fontAlgn="auto" hangingPunct="1">
              <a:spcAft>
                <a:spcPts val="0"/>
              </a:spcAft>
              <a:buFont typeface="Arial" pitchFamily="34" charset="0"/>
              <a:buChar char="–"/>
              <a:defRPr/>
            </a:pPr>
            <a:r>
              <a:rPr lang="en-US" dirty="0" smtClean="0"/>
              <a:t>Congestion</a:t>
            </a:r>
          </a:p>
          <a:p>
            <a:pPr lvl="2" eaLnBrk="1" fontAlgn="auto" hangingPunct="1">
              <a:spcAft>
                <a:spcPts val="0"/>
              </a:spcAft>
              <a:buFont typeface="Arial" pitchFamily="34" charset="0"/>
              <a:buChar char="•"/>
              <a:defRPr/>
            </a:pPr>
            <a:r>
              <a:rPr lang="en-US" dirty="0" smtClean="0"/>
              <a:t>In a link or in the receiver’s buffer</a:t>
            </a:r>
          </a:p>
          <a:p>
            <a:pPr lvl="2" eaLnBrk="1" fontAlgn="auto" hangingPunct="1">
              <a:spcAft>
                <a:spcPts val="0"/>
              </a:spcAft>
              <a:buFont typeface="Arial" pitchFamily="34" charset="0"/>
              <a:buChar char="•"/>
              <a:defRPr/>
            </a:pP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6</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p:nvPr>
        </p:nvSpPr>
        <p:spPr/>
        <p:txBody>
          <a:bodyPr/>
          <a:lstStyle/>
          <a:p>
            <a:pPr eaLnBrk="1" hangingPunct="1"/>
            <a:r>
              <a:rPr lang="en-US" smtClean="0"/>
              <a:t>Exercise 6</a:t>
            </a:r>
            <a:endParaRPr lang="el-GR" smtClean="0"/>
          </a:p>
        </p:txBody>
      </p:sp>
      <p:graphicFrame>
        <p:nvGraphicFramePr>
          <p:cNvPr id="19" name="Content Placeholder 18"/>
          <p:cNvGraphicFramePr>
            <a:graphicFrameLocks noGrp="1"/>
          </p:cNvGraphicFramePr>
          <p:nvPr>
            <p:ph idx="1"/>
            <p:extLst>
              <p:ext uri="{D42A27DB-BD31-4B8C-83A1-F6EECF244321}">
                <p14:modId xmlns:p14="http://schemas.microsoft.com/office/powerpoint/2010/main" xmlns="" val="2777507344"/>
              </p:ext>
            </p:extLst>
          </p:nvPr>
        </p:nvGraphicFramePr>
        <p:xfrm>
          <a:off x="468313" y="1700213"/>
          <a:ext cx="1584176" cy="3882210"/>
        </p:xfrm>
        <a:graphic>
          <a:graphicData uri="http://schemas.openxmlformats.org/drawingml/2006/table">
            <a:tbl>
              <a:tblPr bandRow="1">
                <a:tableStyleId>{5C22544A-7EE6-4342-B048-85BDC9FD1C3A}</a:tableStyleId>
              </a:tblPr>
              <a:tblGrid>
                <a:gridCol w="1584176"/>
              </a:tblGrid>
              <a:tr h="633670">
                <a:tc>
                  <a:txBody>
                    <a:bodyPr/>
                    <a:lstStyle/>
                    <a:p>
                      <a:pPr algn="ctr"/>
                      <a:r>
                        <a:rPr lang="en-US" dirty="0" smtClean="0"/>
                        <a:t>Application</a:t>
                      </a:r>
                      <a:endParaRPr lang="el-GR" dirty="0"/>
                    </a:p>
                  </a:txBody>
                  <a:tcPr/>
                </a:tc>
              </a:tr>
              <a:tr h="633670">
                <a:tc>
                  <a:txBody>
                    <a:bodyPr/>
                    <a:lstStyle/>
                    <a:p>
                      <a:pPr algn="ctr"/>
                      <a:r>
                        <a:rPr lang="en-US" dirty="0" smtClean="0"/>
                        <a:t>Transport</a:t>
                      </a: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l-GR" sz="1600" dirty="0"/>
                    </a:p>
                  </a:txBody>
                  <a:tcPr/>
                </a:tc>
              </a:tr>
              <a:tr h="633670">
                <a:tc>
                  <a:txBody>
                    <a:bodyPr/>
                    <a:lstStyle/>
                    <a:p>
                      <a:pPr algn="ctr"/>
                      <a:r>
                        <a:rPr lang="en-US" dirty="0" smtClean="0"/>
                        <a:t>Network</a:t>
                      </a:r>
                    </a:p>
                    <a:p>
                      <a:pPr algn="ctr"/>
                      <a:endParaRPr lang="en-US" sz="1600" dirty="0" smtClean="0"/>
                    </a:p>
                    <a:p>
                      <a:pPr algn="ctr"/>
                      <a:endParaRPr lang="el-GR" dirty="0"/>
                    </a:p>
                  </a:txBody>
                  <a:tcPr/>
                </a:tc>
              </a:tr>
              <a:tr h="633670">
                <a:tc>
                  <a:txBody>
                    <a:bodyPr/>
                    <a:lstStyle/>
                    <a:p>
                      <a:pPr algn="ctr"/>
                      <a:r>
                        <a:rPr lang="en-US" dirty="0" smtClean="0"/>
                        <a:t>Link</a:t>
                      </a:r>
                      <a:endParaRPr lang="el-GR" dirty="0"/>
                    </a:p>
                  </a:txBody>
                  <a:tcPr/>
                </a:tc>
              </a:tr>
              <a:tr h="633670">
                <a:tc>
                  <a:txBody>
                    <a:bodyPr/>
                    <a:lstStyle/>
                    <a:p>
                      <a:pPr algn="ctr"/>
                      <a:r>
                        <a:rPr lang="en-US" dirty="0" smtClean="0"/>
                        <a:t>Physical</a:t>
                      </a:r>
                      <a:endParaRPr lang="el-GR" dirty="0"/>
                    </a:p>
                  </a:txBody>
                  <a:tcPr/>
                </a:tc>
              </a:tr>
            </a:tbl>
          </a:graphicData>
        </a:graphic>
      </p:graphicFrame>
      <p:graphicFrame>
        <p:nvGraphicFramePr>
          <p:cNvPr id="20" name="Content Placeholder 18"/>
          <p:cNvGraphicFramePr>
            <a:graphicFrameLocks/>
          </p:cNvGraphicFramePr>
          <p:nvPr>
            <p:extLst>
              <p:ext uri="{D42A27DB-BD31-4B8C-83A1-F6EECF244321}">
                <p14:modId xmlns:p14="http://schemas.microsoft.com/office/powerpoint/2010/main" xmlns="" val="1844760449"/>
              </p:ext>
            </p:extLst>
          </p:nvPr>
        </p:nvGraphicFramePr>
        <p:xfrm>
          <a:off x="2268538" y="1700213"/>
          <a:ext cx="6408712" cy="3858140"/>
        </p:xfrm>
        <a:graphic>
          <a:graphicData uri="http://schemas.openxmlformats.org/drawingml/2006/table">
            <a:tbl>
              <a:tblPr bandRow="1">
                <a:tableStyleId>{5C22544A-7EE6-4342-B048-85BDC9FD1C3A}</a:tableStyleId>
              </a:tblPr>
              <a:tblGrid>
                <a:gridCol w="6408712"/>
              </a:tblGrid>
              <a:tr h="633670">
                <a:tc>
                  <a:txBody>
                    <a:bodyPr/>
                    <a:lstStyle/>
                    <a:p>
                      <a:pPr algn="l"/>
                      <a:r>
                        <a:rPr lang="en-US" dirty="0" smtClean="0"/>
                        <a:t>Specific data communication</a:t>
                      </a:r>
                      <a:r>
                        <a:rPr lang="en-US" baseline="0" dirty="0" smtClean="0"/>
                        <a:t> </a:t>
                      </a:r>
                      <a:r>
                        <a:rPr lang="en-US" dirty="0" smtClean="0"/>
                        <a:t>on a </a:t>
                      </a:r>
                      <a:r>
                        <a:rPr lang="en-US" b="1" dirty="0" smtClean="0">
                          <a:solidFill>
                            <a:srgbClr val="3333FF"/>
                          </a:solidFill>
                        </a:rPr>
                        <a:t>process-to-process</a:t>
                      </a:r>
                      <a:r>
                        <a:rPr lang="en-US" dirty="0" smtClean="0"/>
                        <a:t> level</a:t>
                      </a:r>
                      <a:br>
                        <a:rPr lang="en-US" dirty="0" smtClean="0"/>
                      </a:br>
                      <a:r>
                        <a:rPr lang="en-US" dirty="0" smtClean="0"/>
                        <a:t>(e.g., web browser - web server communication)</a:t>
                      </a:r>
                      <a:endParaRPr lang="el-GR" dirty="0"/>
                    </a:p>
                  </a:txBody>
                  <a:tcPr/>
                </a:tc>
              </a:tr>
              <a:tr h="633670">
                <a:tc>
                  <a:txBody>
                    <a:bodyPr/>
                    <a:lstStyle/>
                    <a:p>
                      <a:pPr algn="l"/>
                      <a:r>
                        <a:rPr lang="en-US" dirty="0" smtClean="0"/>
                        <a:t>Handles </a:t>
                      </a:r>
                      <a:r>
                        <a:rPr lang="en-US" b="1" dirty="0" smtClean="0">
                          <a:solidFill>
                            <a:srgbClr val="3333FF"/>
                          </a:solidFill>
                        </a:rPr>
                        <a:t>host-to-host</a:t>
                      </a:r>
                      <a:r>
                        <a:rPr lang="en-US" dirty="0" smtClean="0"/>
                        <a:t> communication</a:t>
                      </a:r>
                    </a:p>
                    <a:p>
                      <a:pPr algn="l"/>
                      <a:r>
                        <a:rPr lang="en-US" sz="1600" dirty="0" smtClean="0">
                          <a:solidFill>
                            <a:schemeClr val="tx1">
                              <a:lumMod val="65000"/>
                              <a:lumOff val="35000"/>
                            </a:schemeClr>
                          </a:solidFill>
                        </a:rPr>
                        <a:t>It has the notion of flow (e.g., sequence of packets to be transmitted from the source to the destination) and tries to provide some guarantees with respect to the quality of service for that flow.</a:t>
                      </a:r>
                      <a:endParaRPr lang="el-GR" sz="1600" dirty="0">
                        <a:solidFill>
                          <a:schemeClr val="tx1">
                            <a:lumMod val="65000"/>
                            <a:lumOff val="35000"/>
                          </a:schemeClr>
                        </a:solidFill>
                      </a:endParaRPr>
                    </a:p>
                  </a:txBody>
                  <a:tcPr/>
                </a:tc>
              </a:tr>
              <a:tr h="6336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Specifies the </a:t>
                      </a:r>
                      <a:r>
                        <a:rPr lang="en-US" b="1" dirty="0" smtClean="0">
                          <a:solidFill>
                            <a:srgbClr val="3333FF"/>
                          </a:solidFill>
                        </a:rPr>
                        <a:t>neighboring node</a:t>
                      </a:r>
                      <a:r>
                        <a:rPr lang="en-US" dirty="0" smtClean="0"/>
                        <a:t> </a:t>
                      </a:r>
                      <a:r>
                        <a:rPr lang="en-US" baseline="0" dirty="0" smtClean="0"/>
                        <a:t>to which a </a:t>
                      </a:r>
                      <a:r>
                        <a:rPr lang="en-US" u="sng" baseline="0" dirty="0" smtClean="0"/>
                        <a:t>packet</a:t>
                      </a:r>
                      <a:r>
                        <a:rPr lang="en-US" baseline="0" dirty="0" smtClean="0"/>
                        <a:t> should be sent. </a:t>
                      </a:r>
                      <a:r>
                        <a:rPr lang="en-US" sz="1600" baseline="0" dirty="0" smtClean="0">
                          <a:solidFill>
                            <a:schemeClr val="tx1">
                              <a:lumMod val="65000"/>
                              <a:lumOff val="35000"/>
                            </a:schemeClr>
                          </a:solidFill>
                        </a:rPr>
                        <a:t>Every router which receives this packet repeats the procedure and eventually the packet </a:t>
                      </a:r>
                      <a:r>
                        <a:rPr lang="en-US" sz="1600" b="1" dirty="0" smtClean="0">
                          <a:solidFill>
                            <a:srgbClr val="3333FF"/>
                          </a:solidFill>
                        </a:rPr>
                        <a:t>reaches its</a:t>
                      </a:r>
                      <a:r>
                        <a:rPr lang="en-US" sz="1600" b="1" baseline="0" dirty="0" smtClean="0">
                          <a:solidFill>
                            <a:srgbClr val="3333FF"/>
                          </a:solidFill>
                        </a:rPr>
                        <a:t> destination.</a:t>
                      </a:r>
                      <a:endParaRPr lang="en-US" sz="1600" dirty="0" smtClean="0"/>
                    </a:p>
                  </a:txBody>
                  <a:tcPr/>
                </a:tc>
              </a:tr>
              <a:tr h="633670">
                <a:tc>
                  <a:txBody>
                    <a:bodyPr/>
                    <a:lstStyle/>
                    <a:p>
                      <a:pPr algn="l"/>
                      <a:r>
                        <a:rPr lang="en-US" dirty="0" smtClean="0"/>
                        <a:t>Handles communication between </a:t>
                      </a:r>
                      <a:r>
                        <a:rPr lang="en-US" b="1" dirty="0" smtClean="0">
                          <a:solidFill>
                            <a:srgbClr val="3333FF"/>
                          </a:solidFill>
                        </a:rPr>
                        <a:t>adjacent network nodes</a:t>
                      </a:r>
                      <a:endParaRPr lang="en-US" dirty="0" smtClean="0"/>
                    </a:p>
                  </a:txBody>
                  <a:tcPr/>
                </a:tc>
              </a:tr>
              <a:tr h="633670">
                <a:tc>
                  <a:txBody>
                    <a:bodyPr/>
                    <a:lstStyle/>
                    <a:p>
                      <a:r>
                        <a:rPr lang="en-US" dirty="0" smtClean="0"/>
                        <a:t>Defines the means of transmitting </a:t>
                      </a:r>
                      <a:r>
                        <a:rPr lang="en-US" b="1" dirty="0" smtClean="0">
                          <a:solidFill>
                            <a:srgbClr val="3333FF"/>
                          </a:solidFill>
                        </a:rPr>
                        <a:t>raw</a:t>
                      </a:r>
                      <a:r>
                        <a:rPr lang="en-US" b="1" baseline="0" dirty="0" smtClean="0">
                          <a:solidFill>
                            <a:srgbClr val="3333FF"/>
                          </a:solidFill>
                        </a:rPr>
                        <a:t> bits</a:t>
                      </a:r>
                      <a:r>
                        <a:rPr lang="en-US" dirty="0" smtClean="0"/>
                        <a:t> over a physical link.</a:t>
                      </a:r>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p:nvPr>
        </p:nvSpPr>
        <p:spPr/>
        <p:txBody>
          <a:bodyPr/>
          <a:lstStyle/>
          <a:p>
            <a:pPr eaLnBrk="1" hangingPunct="1"/>
            <a:r>
              <a:rPr lang="en-US" smtClean="0"/>
              <a:t>Exercise 6</a:t>
            </a:r>
            <a:endParaRPr lang="el-GR" smtClean="0"/>
          </a:p>
        </p:txBody>
      </p:sp>
      <p:graphicFrame>
        <p:nvGraphicFramePr>
          <p:cNvPr id="19" name="Content Placeholder 18"/>
          <p:cNvGraphicFramePr>
            <a:graphicFrameLocks noGrp="1"/>
          </p:cNvGraphicFramePr>
          <p:nvPr>
            <p:ph idx="1"/>
            <p:extLst>
              <p:ext uri="{D42A27DB-BD31-4B8C-83A1-F6EECF244321}">
                <p14:modId xmlns:p14="http://schemas.microsoft.com/office/powerpoint/2010/main" xmlns="" val="3514689371"/>
              </p:ext>
            </p:extLst>
          </p:nvPr>
        </p:nvGraphicFramePr>
        <p:xfrm>
          <a:off x="468313" y="1700213"/>
          <a:ext cx="1584176" cy="3882210"/>
        </p:xfrm>
        <a:graphic>
          <a:graphicData uri="http://schemas.openxmlformats.org/drawingml/2006/table">
            <a:tbl>
              <a:tblPr bandRow="1">
                <a:tableStyleId>{5C22544A-7EE6-4342-B048-85BDC9FD1C3A}</a:tableStyleId>
              </a:tblPr>
              <a:tblGrid>
                <a:gridCol w="1584176"/>
              </a:tblGrid>
              <a:tr h="633670">
                <a:tc>
                  <a:txBody>
                    <a:bodyPr/>
                    <a:lstStyle/>
                    <a:p>
                      <a:pPr algn="ctr"/>
                      <a:r>
                        <a:rPr lang="en-US" dirty="0" smtClean="0"/>
                        <a:t>Application</a:t>
                      </a:r>
                      <a:endParaRPr lang="el-GR" dirty="0"/>
                    </a:p>
                  </a:txBody>
                  <a:tcPr/>
                </a:tc>
              </a:tr>
              <a:tr h="633670">
                <a:tc>
                  <a:txBody>
                    <a:bodyPr/>
                    <a:lstStyle/>
                    <a:p>
                      <a:pPr algn="ctr"/>
                      <a:r>
                        <a:rPr lang="en-US" dirty="0" smtClean="0"/>
                        <a:t>Transport</a:t>
                      </a: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l-GR" sz="1600" dirty="0"/>
                    </a:p>
                  </a:txBody>
                  <a:tcPr/>
                </a:tc>
              </a:tr>
              <a:tr h="633670">
                <a:tc>
                  <a:txBody>
                    <a:bodyPr/>
                    <a:lstStyle/>
                    <a:p>
                      <a:pPr algn="ctr"/>
                      <a:r>
                        <a:rPr lang="en-US" dirty="0" smtClean="0"/>
                        <a:t>Network</a:t>
                      </a:r>
                    </a:p>
                    <a:p>
                      <a:pPr algn="ctr"/>
                      <a:endParaRPr lang="en-US" sz="1600" dirty="0" smtClean="0"/>
                    </a:p>
                    <a:p>
                      <a:pPr algn="ctr"/>
                      <a:endParaRPr lang="el-GR" dirty="0"/>
                    </a:p>
                  </a:txBody>
                  <a:tcPr/>
                </a:tc>
              </a:tr>
              <a:tr h="633670">
                <a:tc>
                  <a:txBody>
                    <a:bodyPr/>
                    <a:lstStyle/>
                    <a:p>
                      <a:pPr algn="ctr"/>
                      <a:r>
                        <a:rPr lang="en-US" dirty="0" smtClean="0"/>
                        <a:t>Link</a:t>
                      </a:r>
                      <a:endParaRPr lang="el-GR" dirty="0"/>
                    </a:p>
                  </a:txBody>
                  <a:tcPr/>
                </a:tc>
              </a:tr>
              <a:tr h="633670">
                <a:tc>
                  <a:txBody>
                    <a:bodyPr/>
                    <a:lstStyle/>
                    <a:p>
                      <a:pPr algn="ctr"/>
                      <a:r>
                        <a:rPr lang="en-US" dirty="0" smtClean="0"/>
                        <a:t>Physical</a:t>
                      </a:r>
                      <a:endParaRPr lang="el-GR" dirty="0"/>
                    </a:p>
                  </a:txBody>
                  <a:tcPr/>
                </a:tc>
              </a:tr>
            </a:tbl>
          </a:graphicData>
        </a:graphic>
      </p:graphicFrame>
      <p:graphicFrame>
        <p:nvGraphicFramePr>
          <p:cNvPr id="20" name="Content Placeholder 18"/>
          <p:cNvGraphicFramePr>
            <a:graphicFrameLocks/>
          </p:cNvGraphicFramePr>
          <p:nvPr>
            <p:extLst>
              <p:ext uri="{D42A27DB-BD31-4B8C-83A1-F6EECF244321}">
                <p14:modId xmlns:p14="http://schemas.microsoft.com/office/powerpoint/2010/main" xmlns="" val="3862027686"/>
              </p:ext>
            </p:extLst>
          </p:nvPr>
        </p:nvGraphicFramePr>
        <p:xfrm>
          <a:off x="2268538" y="1700213"/>
          <a:ext cx="6408712" cy="3858140"/>
        </p:xfrm>
        <a:graphic>
          <a:graphicData uri="http://schemas.openxmlformats.org/drawingml/2006/table">
            <a:tbl>
              <a:tblPr bandRow="1">
                <a:tableStyleId>{5C22544A-7EE6-4342-B048-85BDC9FD1C3A}</a:tableStyleId>
              </a:tblPr>
              <a:tblGrid>
                <a:gridCol w="6408712"/>
              </a:tblGrid>
              <a:tr h="633670">
                <a:tc>
                  <a:txBody>
                    <a:bodyPr/>
                    <a:lstStyle/>
                    <a:p>
                      <a:pPr algn="l"/>
                      <a:r>
                        <a:rPr lang="en-US" dirty="0" smtClean="0"/>
                        <a:t>Specific data communication</a:t>
                      </a:r>
                      <a:r>
                        <a:rPr lang="en-US" baseline="0" dirty="0" smtClean="0"/>
                        <a:t> </a:t>
                      </a:r>
                      <a:r>
                        <a:rPr lang="en-US" dirty="0" smtClean="0"/>
                        <a:t>on a </a:t>
                      </a:r>
                      <a:r>
                        <a:rPr lang="en-US" b="1" dirty="0" smtClean="0">
                          <a:solidFill>
                            <a:srgbClr val="3333FF"/>
                          </a:solidFill>
                        </a:rPr>
                        <a:t>process-to-process</a:t>
                      </a:r>
                      <a:r>
                        <a:rPr lang="en-US" dirty="0" smtClean="0"/>
                        <a:t> level</a:t>
                      </a:r>
                      <a:br>
                        <a:rPr lang="en-US" dirty="0" smtClean="0"/>
                      </a:br>
                      <a:r>
                        <a:rPr lang="en-US" dirty="0" smtClean="0"/>
                        <a:t>(e.g., web browser - web server communication)</a:t>
                      </a:r>
                      <a:endParaRPr lang="el-GR" dirty="0"/>
                    </a:p>
                  </a:txBody>
                  <a:tcPr/>
                </a:tc>
              </a:tr>
              <a:tr h="633670">
                <a:tc>
                  <a:txBody>
                    <a:bodyPr/>
                    <a:lstStyle/>
                    <a:p>
                      <a:pPr algn="l"/>
                      <a:r>
                        <a:rPr lang="en-US" dirty="0" smtClean="0"/>
                        <a:t>Handles </a:t>
                      </a:r>
                      <a:r>
                        <a:rPr lang="en-US" b="1" dirty="0" smtClean="0">
                          <a:solidFill>
                            <a:srgbClr val="3333FF"/>
                          </a:solidFill>
                        </a:rPr>
                        <a:t>host-to-host</a:t>
                      </a:r>
                      <a:r>
                        <a:rPr lang="en-US" dirty="0" smtClean="0"/>
                        <a:t> communication</a:t>
                      </a:r>
                    </a:p>
                    <a:p>
                      <a:pPr algn="l"/>
                      <a:r>
                        <a:rPr lang="en-US" sz="1600" dirty="0" smtClean="0">
                          <a:solidFill>
                            <a:schemeClr val="tx1">
                              <a:lumMod val="65000"/>
                              <a:lumOff val="35000"/>
                            </a:schemeClr>
                          </a:solidFill>
                        </a:rPr>
                        <a:t>It has the notion of flow (e.g., sequence of packets to be transmitted from the source to the destination) and tries to provide some guarantees with respect to the quality of service for that flow.</a:t>
                      </a:r>
                      <a:endParaRPr lang="el-GR" sz="1600" dirty="0">
                        <a:solidFill>
                          <a:schemeClr val="tx1">
                            <a:lumMod val="65000"/>
                            <a:lumOff val="35000"/>
                          </a:schemeClr>
                        </a:solidFill>
                      </a:endParaRPr>
                    </a:p>
                  </a:txBody>
                  <a:tcPr/>
                </a:tc>
              </a:tr>
              <a:tr h="6336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Specifies the </a:t>
                      </a:r>
                      <a:r>
                        <a:rPr lang="en-US" b="1" dirty="0" smtClean="0">
                          <a:solidFill>
                            <a:srgbClr val="3333FF"/>
                          </a:solidFill>
                        </a:rPr>
                        <a:t>neighboring node</a:t>
                      </a:r>
                      <a:r>
                        <a:rPr lang="en-US" dirty="0" smtClean="0"/>
                        <a:t> </a:t>
                      </a:r>
                      <a:r>
                        <a:rPr lang="en-US" baseline="0" dirty="0" smtClean="0"/>
                        <a:t>to which a </a:t>
                      </a:r>
                      <a:r>
                        <a:rPr lang="en-US" u="sng" baseline="0" dirty="0" smtClean="0"/>
                        <a:t>packet</a:t>
                      </a:r>
                      <a:r>
                        <a:rPr lang="en-US" baseline="0" dirty="0" smtClean="0"/>
                        <a:t> should be sent. </a:t>
                      </a:r>
                      <a:r>
                        <a:rPr lang="en-US" sz="1600" baseline="0" dirty="0" smtClean="0">
                          <a:solidFill>
                            <a:schemeClr val="tx1">
                              <a:lumMod val="65000"/>
                              <a:lumOff val="35000"/>
                            </a:schemeClr>
                          </a:solidFill>
                        </a:rPr>
                        <a:t>Every router which receives this packet repeats the procedure and eventually the packet </a:t>
                      </a:r>
                      <a:r>
                        <a:rPr lang="en-US" sz="1600" b="1" dirty="0" smtClean="0">
                          <a:solidFill>
                            <a:srgbClr val="3333FF"/>
                          </a:solidFill>
                        </a:rPr>
                        <a:t>reaches its</a:t>
                      </a:r>
                      <a:r>
                        <a:rPr lang="en-US" sz="1600" b="1" baseline="0" dirty="0" smtClean="0">
                          <a:solidFill>
                            <a:srgbClr val="3333FF"/>
                          </a:solidFill>
                        </a:rPr>
                        <a:t> destination.</a:t>
                      </a:r>
                      <a:endParaRPr lang="en-US" sz="1600" dirty="0" smtClean="0"/>
                    </a:p>
                  </a:txBody>
                  <a:tcPr/>
                </a:tc>
              </a:tr>
              <a:tr h="633670">
                <a:tc>
                  <a:txBody>
                    <a:bodyPr/>
                    <a:lstStyle/>
                    <a:p>
                      <a:pPr algn="l"/>
                      <a:r>
                        <a:rPr lang="en-US" dirty="0" smtClean="0"/>
                        <a:t>Handles communication between </a:t>
                      </a:r>
                      <a:r>
                        <a:rPr lang="en-US" b="1" dirty="0" smtClean="0">
                          <a:solidFill>
                            <a:srgbClr val="3333FF"/>
                          </a:solidFill>
                        </a:rPr>
                        <a:t>adjacent network nodes</a:t>
                      </a:r>
                      <a:endParaRPr lang="en-US" dirty="0" smtClean="0"/>
                    </a:p>
                  </a:txBody>
                  <a:tcPr/>
                </a:tc>
              </a:tr>
              <a:tr h="633670">
                <a:tc>
                  <a:txBody>
                    <a:bodyPr/>
                    <a:lstStyle/>
                    <a:p>
                      <a:r>
                        <a:rPr lang="en-US" dirty="0" smtClean="0"/>
                        <a:t>Defines the means of transmitting </a:t>
                      </a:r>
                      <a:r>
                        <a:rPr lang="en-US" b="1" dirty="0" smtClean="0">
                          <a:solidFill>
                            <a:srgbClr val="3333FF"/>
                          </a:solidFill>
                        </a:rPr>
                        <a:t>raw</a:t>
                      </a:r>
                      <a:r>
                        <a:rPr lang="en-US" b="1" baseline="0" dirty="0" smtClean="0">
                          <a:solidFill>
                            <a:srgbClr val="3333FF"/>
                          </a:solidFill>
                        </a:rPr>
                        <a:t> bits</a:t>
                      </a:r>
                      <a:r>
                        <a:rPr lang="en-US" dirty="0" smtClean="0"/>
                        <a:t> over a physical link.</a:t>
                      </a:r>
                    </a:p>
                  </a:txBody>
                  <a:tcPr/>
                </a:tc>
              </a:tr>
            </a:tbl>
          </a:graphicData>
        </a:graphic>
      </p:graphicFrame>
      <p:sp>
        <p:nvSpPr>
          <p:cNvPr id="2" name="Rectangle 1"/>
          <p:cNvSpPr/>
          <p:nvPr/>
        </p:nvSpPr>
        <p:spPr>
          <a:xfrm>
            <a:off x="360144" y="5733256"/>
            <a:ext cx="2736304" cy="100811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Common Mistake:</a:t>
            </a:r>
          </a:p>
          <a:p>
            <a:pPr algn="ctr"/>
            <a:r>
              <a:rPr lang="el-GR" dirty="0" smtClean="0"/>
              <a:t>Δεν καθορίζει το μονοπάτι αλλά τον επόμενο κόμβο</a:t>
            </a:r>
            <a:endParaRPr lang="el-GR" dirty="0"/>
          </a:p>
        </p:txBody>
      </p:sp>
      <p:sp>
        <p:nvSpPr>
          <p:cNvPr id="6" name="Rectangle 5"/>
          <p:cNvSpPr/>
          <p:nvPr/>
        </p:nvSpPr>
        <p:spPr>
          <a:xfrm>
            <a:off x="3635896" y="0"/>
            <a:ext cx="5508104" cy="23488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Common Mistake:</a:t>
            </a:r>
          </a:p>
          <a:p>
            <a:r>
              <a:rPr lang="el-GR" sz="1600" dirty="0" smtClean="0"/>
              <a:t>Το επίπεδο μεταφοράς είναι υπεύθυνο ώστε η ροή των πακέτων να ικανοποιεί κάποια χαρακτηριστικά που αναφέρονται στην ποιότητα υπηρεσίας που χρειάζεται να υποστηριχτεί μεταξύ πηγής και προορισμού.</a:t>
            </a:r>
          </a:p>
          <a:p>
            <a:endParaRPr lang="el-GR" sz="1600" dirty="0" smtClean="0"/>
          </a:p>
          <a:p>
            <a:r>
              <a:rPr lang="el-GR" sz="1400" dirty="0" smtClean="0"/>
              <a:t>Το </a:t>
            </a:r>
            <a:r>
              <a:rPr lang="en-US" sz="1400" dirty="0" smtClean="0"/>
              <a:t>TCP</a:t>
            </a:r>
            <a:r>
              <a:rPr lang="el-GR" sz="1400" dirty="0" smtClean="0"/>
              <a:t> εξασφαλίζει ότι το επίπεδο εφαρμογής δεν θα δει</a:t>
            </a:r>
            <a:r>
              <a:rPr lang="en-US" sz="1400" dirty="0" smtClean="0"/>
              <a:t> </a:t>
            </a:r>
            <a:r>
              <a:rPr lang="el-GR" sz="1400" dirty="0" smtClean="0"/>
              <a:t>πακέτα σε λάθος σειρά και ότι δεν θα χαθούν πακέτα. Το </a:t>
            </a:r>
            <a:r>
              <a:rPr lang="en-US" sz="1400" dirty="0" smtClean="0"/>
              <a:t>UDP</a:t>
            </a:r>
            <a:r>
              <a:rPr lang="el-GR" sz="1400" dirty="0" smtClean="0"/>
              <a:t> προσπαθεί να κάνει ότι καλύτερο μπορεί, χωρίς να εξασφαλίζει εγγυήσεις για την ποιότητα υπηρεσίας.</a:t>
            </a:r>
            <a:endParaRPr lang="el-GR" sz="1400" dirty="0"/>
          </a:p>
        </p:txBody>
      </p:sp>
      <p:cxnSp>
        <p:nvCxnSpPr>
          <p:cNvPr id="4" name="Straight Arrow Connector 3"/>
          <p:cNvCxnSpPr>
            <a:stCxn id="6" idx="2"/>
          </p:cNvCxnSpPr>
          <p:nvPr/>
        </p:nvCxnSpPr>
        <p:spPr>
          <a:xfrm>
            <a:off x="6389948" y="2348880"/>
            <a:ext cx="0" cy="21602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 name="Straight Arrow Connector 6"/>
          <p:cNvCxnSpPr>
            <a:stCxn id="2" idx="0"/>
          </p:cNvCxnSpPr>
          <p:nvPr/>
        </p:nvCxnSpPr>
        <p:spPr>
          <a:xfrm flipV="1">
            <a:off x="1728296" y="4221088"/>
            <a:ext cx="611456" cy="151216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xmlns="" val="364942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1</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7</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p:nvPr>
        </p:nvSpPr>
        <p:spPr/>
        <p:txBody>
          <a:bodyPr/>
          <a:lstStyle/>
          <a:p>
            <a:pPr eaLnBrk="1" hangingPunct="1"/>
            <a:r>
              <a:rPr lang="en-US" dirty="0" smtClean="0"/>
              <a:t>Exercise 7</a:t>
            </a:r>
            <a:endParaRPr lang="el-GR" dirty="0" smtClean="0"/>
          </a:p>
        </p:txBody>
      </p:sp>
      <p:sp>
        <p:nvSpPr>
          <p:cNvPr id="3" name="Content Placeholder 2"/>
          <p:cNvSpPr>
            <a:spLocks noGrp="1"/>
          </p:cNvSpPr>
          <p:nvPr>
            <p:ph idx="1"/>
          </p:nvPr>
        </p:nvSpPr>
        <p:spPr>
          <a:xfrm>
            <a:off x="2778125" y="1600200"/>
            <a:ext cx="5908675" cy="4525963"/>
          </a:xfrm>
        </p:spPr>
        <p:txBody>
          <a:bodyPr rtlCol="0">
            <a:normAutofit fontScale="70000" lnSpcReduction="20000"/>
          </a:bodyPr>
          <a:lstStyle/>
          <a:p>
            <a:pPr eaLnBrk="1" fontAlgn="auto" hangingPunct="1">
              <a:spcAft>
                <a:spcPts val="0"/>
              </a:spcAft>
              <a:buFont typeface="Arial" pitchFamily="34" charset="0"/>
              <a:buChar char="•"/>
              <a:defRPr/>
            </a:pPr>
            <a:r>
              <a:rPr lang="en-US" dirty="0" smtClean="0"/>
              <a:t>Why layered architecture?</a:t>
            </a:r>
          </a:p>
          <a:p>
            <a:pPr lvl="1" eaLnBrk="1" fontAlgn="auto" hangingPunct="1">
              <a:spcAft>
                <a:spcPts val="0"/>
              </a:spcAft>
              <a:buFont typeface="Arial" pitchFamily="34" charset="0"/>
              <a:buChar char="–"/>
              <a:defRPr/>
            </a:pPr>
            <a:r>
              <a:rPr lang="en-US" dirty="0" smtClean="0"/>
              <a:t>Larger network</a:t>
            </a:r>
          </a:p>
          <a:p>
            <a:pPr lvl="1" eaLnBrk="1" fontAlgn="auto" hangingPunct="1">
              <a:spcAft>
                <a:spcPts val="0"/>
              </a:spcAft>
              <a:buFont typeface="Arial" pitchFamily="34" charset="0"/>
              <a:buChar char="–"/>
              <a:defRPr/>
            </a:pPr>
            <a:r>
              <a:rPr lang="en-US" dirty="0" smtClean="0"/>
              <a:t>Global addressing</a:t>
            </a:r>
          </a:p>
          <a:p>
            <a:pPr lvl="1" eaLnBrk="1" fontAlgn="auto" hangingPunct="1">
              <a:spcAft>
                <a:spcPts val="0"/>
              </a:spcAft>
              <a:buFont typeface="Arial" pitchFamily="34" charset="0"/>
              <a:buChar char="–"/>
              <a:defRPr/>
            </a:pPr>
            <a:r>
              <a:rPr lang="en-US" dirty="0" smtClean="0"/>
              <a:t>Isolate protocols from network details/changes</a:t>
            </a:r>
          </a:p>
          <a:p>
            <a:pPr lvl="1" eaLnBrk="1" fontAlgn="auto" hangingPunct="1">
              <a:spcAft>
                <a:spcPts val="0"/>
              </a:spcAft>
              <a:buFont typeface="Arial" pitchFamily="34" charset="0"/>
              <a:buChar char="–"/>
              <a:defRPr/>
            </a:pPr>
            <a:r>
              <a:rPr lang="en-US" dirty="0" smtClean="0"/>
              <a:t>Group communication </a:t>
            </a:r>
            <a:r>
              <a:rPr lang="en-US" dirty="0"/>
              <a:t>functions </a:t>
            </a:r>
            <a:r>
              <a:rPr lang="en-US" dirty="0" smtClean="0"/>
              <a:t>into </a:t>
            </a:r>
            <a:r>
              <a:rPr lang="en-US" dirty="0"/>
              <a:t>logical layers</a:t>
            </a:r>
            <a:endParaRPr lang="en-US"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What problems would face a flat architecture?</a:t>
            </a:r>
          </a:p>
          <a:p>
            <a:pPr lvl="1" eaLnBrk="1" fontAlgn="auto" hangingPunct="1">
              <a:spcAft>
                <a:spcPts val="0"/>
              </a:spcAft>
              <a:buFont typeface="Arial" pitchFamily="34" charset="0"/>
              <a:buChar char="–"/>
              <a:defRPr/>
            </a:pPr>
            <a:r>
              <a:rPr lang="en-US" dirty="0" smtClean="0"/>
              <a:t>Poor Scalability</a:t>
            </a:r>
          </a:p>
          <a:p>
            <a:pPr lvl="1" eaLnBrk="1" fontAlgn="auto" hangingPunct="1">
              <a:spcAft>
                <a:spcPts val="0"/>
              </a:spcAft>
              <a:buFont typeface="Arial" pitchFamily="34" charset="0"/>
              <a:buChar char="–"/>
              <a:defRPr/>
            </a:pPr>
            <a:r>
              <a:rPr lang="en-US" dirty="0" smtClean="0"/>
              <a:t>Difficult adoption of new technologies</a:t>
            </a:r>
          </a:p>
          <a:p>
            <a:pPr lvl="1" eaLnBrk="1" fontAlgn="auto" hangingPunct="1">
              <a:spcAft>
                <a:spcPts val="0"/>
              </a:spcAft>
              <a:buFont typeface="Arial" pitchFamily="34" charset="0"/>
              <a:buChar char="–"/>
              <a:defRPr/>
            </a:pPr>
            <a:r>
              <a:rPr lang="en-US" dirty="0" smtClean="0"/>
              <a:t>Inability to change the implementation of specific functionality</a:t>
            </a:r>
          </a:p>
          <a:p>
            <a:pPr lvl="1" eaLnBrk="1" fontAlgn="auto" hangingPunct="1">
              <a:spcAft>
                <a:spcPts val="0"/>
              </a:spcAft>
              <a:buFont typeface="Arial" pitchFamily="34" charset="0"/>
              <a:buChar char="–"/>
              <a:defRPr/>
            </a:pPr>
            <a:r>
              <a:rPr lang="en-US" dirty="0" smtClean="0"/>
              <a:t>No reuse of common functionalities among network applications</a:t>
            </a:r>
            <a:endParaRPr lang="el-GR" dirty="0"/>
          </a:p>
        </p:txBody>
      </p:sp>
      <p:pic>
        <p:nvPicPr>
          <p:cNvPr id="100355" name="Picture 2"/>
          <p:cNvPicPr>
            <a:picLocks noChangeAspect="1" noChangeArrowheads="1"/>
          </p:cNvPicPr>
          <p:nvPr/>
        </p:nvPicPr>
        <p:blipFill>
          <a:blip r:embed="rId2" cstate="print"/>
          <a:srcRect/>
          <a:stretch>
            <a:fillRect/>
          </a:stretch>
        </p:blipFill>
        <p:spPr bwMode="auto">
          <a:xfrm>
            <a:off x="0" y="1557338"/>
            <a:ext cx="2778125" cy="33845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a:t>
            </a:r>
            <a:r>
              <a:rPr lang="en-US" dirty="0"/>
              <a:t>8</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8</a:t>
            </a:r>
            <a:endParaRPr lang="el-GR" dirty="0"/>
          </a:p>
        </p:txBody>
      </p:sp>
      <p:sp>
        <p:nvSpPr>
          <p:cNvPr id="3" name="Content Placeholder 2"/>
          <p:cNvSpPr>
            <a:spLocks noGrp="1"/>
          </p:cNvSpPr>
          <p:nvPr>
            <p:ph idx="1"/>
          </p:nvPr>
        </p:nvSpPr>
        <p:spPr>
          <a:xfrm>
            <a:off x="457200" y="1600200"/>
            <a:ext cx="8229600" cy="4853136"/>
          </a:xfrm>
        </p:spPr>
        <p:txBody>
          <a:bodyPr>
            <a:normAutofit fontScale="70000" lnSpcReduction="20000"/>
          </a:bodyPr>
          <a:lstStyle/>
          <a:p>
            <a:r>
              <a:rPr lang="en-US" dirty="0" smtClean="0"/>
              <a:t>ARP: Address Resolution Protocol</a:t>
            </a:r>
          </a:p>
          <a:p>
            <a:pPr lvl="1"/>
            <a:r>
              <a:rPr lang="en-US" dirty="0"/>
              <a:t>Each IP node (Host, Router) on LAN has  ARP </a:t>
            </a:r>
            <a:r>
              <a:rPr lang="en-US" dirty="0" smtClean="0"/>
              <a:t>table</a:t>
            </a:r>
          </a:p>
          <a:p>
            <a:pPr lvl="1"/>
            <a:r>
              <a:rPr lang="en-US" dirty="0"/>
              <a:t>ARP Table: </a:t>
            </a:r>
            <a:r>
              <a:rPr lang="en-US" dirty="0" smtClean="0"/>
              <a:t>IP-MAC </a:t>
            </a:r>
            <a:r>
              <a:rPr lang="en-US" dirty="0"/>
              <a:t>address mappings for some LAN nodes</a:t>
            </a:r>
            <a:br>
              <a:rPr lang="en-US" dirty="0"/>
            </a:br>
            <a:r>
              <a:rPr lang="en-US" dirty="0">
                <a:solidFill>
                  <a:srgbClr val="FF0000"/>
                </a:solidFill>
              </a:rPr>
              <a:t>&lt; IP address; MAC address; TTL</a:t>
            </a:r>
            <a:r>
              <a:rPr lang="en-US" dirty="0" smtClean="0">
                <a:solidFill>
                  <a:srgbClr val="FF0000"/>
                </a:solidFill>
              </a:rPr>
              <a:t>&gt;</a:t>
            </a:r>
            <a:endParaRPr lang="en-US" dirty="0" smtClean="0"/>
          </a:p>
          <a:p>
            <a:r>
              <a:rPr lang="en-US" dirty="0" smtClean="0"/>
              <a:t>A </a:t>
            </a:r>
            <a:r>
              <a:rPr lang="en-US" dirty="0"/>
              <a:t>wants to send datagram to B, and B’s MAC address not in A’s ARP table</a:t>
            </a:r>
            <a:r>
              <a:rPr lang="en-US" dirty="0" smtClean="0"/>
              <a:t>.</a:t>
            </a:r>
          </a:p>
          <a:p>
            <a:pPr lvl="1"/>
            <a:r>
              <a:rPr lang="en-US" dirty="0"/>
              <a:t>A broadcasts ARP query packet, containing B's IP </a:t>
            </a:r>
            <a:r>
              <a:rPr lang="en-US" dirty="0" smtClean="0"/>
              <a:t>address</a:t>
            </a:r>
          </a:p>
          <a:p>
            <a:pPr lvl="1"/>
            <a:r>
              <a:rPr lang="en-US" dirty="0"/>
              <a:t>B receives ARP packet, replies to A with its (B's) MAC </a:t>
            </a:r>
            <a:r>
              <a:rPr lang="en-US" dirty="0" smtClean="0"/>
              <a:t>address</a:t>
            </a:r>
          </a:p>
          <a:p>
            <a:pPr lvl="1"/>
            <a:r>
              <a:rPr lang="en-US" dirty="0"/>
              <a:t>A caches (saves) IP-to-MAC address pair in its ARP table until information becomes old (times out</a:t>
            </a:r>
            <a:r>
              <a:rPr lang="en-US" dirty="0" smtClean="0"/>
              <a:t>)</a:t>
            </a:r>
          </a:p>
          <a:p>
            <a:r>
              <a:rPr lang="en-US" dirty="0" smtClean="0"/>
              <a:t>ARP is “self-learning”</a:t>
            </a:r>
          </a:p>
          <a:p>
            <a:pPr lvl="1"/>
            <a:r>
              <a:rPr lang="en-US" dirty="0" smtClean="0"/>
              <a:t>nodes automatically discover adjacent nodes’ MAC addresses using broadcast messages</a:t>
            </a:r>
          </a:p>
          <a:p>
            <a:r>
              <a:rPr lang="en-US" dirty="0"/>
              <a:t>ARP is “plug-and-play</a:t>
            </a:r>
            <a:r>
              <a:rPr lang="en-US" dirty="0" smtClean="0"/>
              <a:t>”</a:t>
            </a:r>
          </a:p>
          <a:p>
            <a:pPr lvl="1"/>
            <a:r>
              <a:rPr lang="en-US" dirty="0"/>
              <a:t>nodes create their ARP tables without intervention from net administrator</a:t>
            </a:r>
            <a:endParaRPr lang="en-US" dirty="0" smtClean="0"/>
          </a:p>
          <a:p>
            <a:pPr lvl="1"/>
            <a:endParaRPr lang="en-US" dirty="0"/>
          </a:p>
          <a:p>
            <a:pPr lvl="1"/>
            <a:endParaRPr lang="en-US" dirty="0"/>
          </a:p>
        </p:txBody>
      </p:sp>
    </p:spTree>
    <p:extLst>
      <p:ext uri="{BB962C8B-B14F-4D97-AF65-F5344CB8AC3E}">
        <p14:creationId xmlns:p14="http://schemas.microsoft.com/office/powerpoint/2010/main" xmlns="" val="2361009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2" name="Footer Placeholder 4"/>
          <p:cNvSpPr>
            <a:spLocks noGrp="1"/>
          </p:cNvSpPr>
          <p:nvPr>
            <p:ph type="ftr" sz="quarter" idx="11"/>
          </p:nvPr>
        </p:nvSpPr>
        <p:spPr>
          <a:noFill/>
        </p:spPr>
        <p:txBody>
          <a:bodyPr/>
          <a:lstStyle/>
          <a:p>
            <a:pPr fontAlgn="base">
              <a:spcBef>
                <a:spcPct val="0"/>
              </a:spcBef>
              <a:spcAft>
                <a:spcPct val="0"/>
              </a:spcAft>
            </a:pPr>
            <a:r>
              <a:rPr lang="en-US" smtClean="0"/>
              <a:t>5: DataLink Layer</a:t>
            </a:r>
          </a:p>
        </p:txBody>
      </p:sp>
      <p:sp>
        <p:nvSpPr>
          <p:cNvPr id="1043" name="Slide Number Placeholder 5"/>
          <p:cNvSpPr>
            <a:spLocks noGrp="1"/>
          </p:cNvSpPr>
          <p:nvPr>
            <p:ph type="sldNum" sz="quarter" idx="12"/>
          </p:nvPr>
        </p:nvSpPr>
        <p:spPr>
          <a:noFill/>
        </p:spPr>
        <p:txBody>
          <a:bodyPr/>
          <a:lstStyle/>
          <a:p>
            <a:pPr fontAlgn="base">
              <a:spcBef>
                <a:spcPct val="0"/>
              </a:spcBef>
              <a:spcAft>
                <a:spcPct val="0"/>
              </a:spcAft>
            </a:pPr>
            <a:r>
              <a:rPr lang="en-US" smtClean="0"/>
              <a:t>5-</a:t>
            </a:r>
            <a:fld id="{A5675EA0-CE35-4056-95D2-535FD93CD087}" type="slidenum">
              <a:rPr lang="en-US" smtClean="0"/>
              <a:pPr fontAlgn="base">
                <a:spcBef>
                  <a:spcPct val="0"/>
                </a:spcBef>
                <a:spcAft>
                  <a:spcPct val="0"/>
                </a:spcAft>
              </a:pPr>
              <a:t>24</a:t>
            </a:fld>
            <a:endParaRPr lang="en-US" smtClean="0"/>
          </a:p>
        </p:txBody>
      </p:sp>
      <p:sp>
        <p:nvSpPr>
          <p:cNvPr id="1044" name="Rectangle 3"/>
          <p:cNvSpPr>
            <a:spLocks noGrp="1" noChangeArrowheads="1"/>
          </p:cNvSpPr>
          <p:nvPr>
            <p:ph type="title"/>
          </p:nvPr>
        </p:nvSpPr>
        <p:spPr>
          <a:xfrm>
            <a:off x="501650" y="241300"/>
            <a:ext cx="8191500" cy="901700"/>
          </a:xfrm>
        </p:spPr>
        <p:txBody>
          <a:bodyPr/>
          <a:lstStyle/>
          <a:p>
            <a:r>
              <a:rPr lang="en-US" sz="3600" smtClean="0"/>
              <a:t>ARP: Address Resolution Protocol [RFC 826]</a:t>
            </a:r>
            <a:endParaRPr lang="en-US" smtClean="0"/>
          </a:p>
        </p:txBody>
      </p:sp>
      <p:sp>
        <p:nvSpPr>
          <p:cNvPr id="1045" name="Rectangle 4"/>
          <p:cNvSpPr>
            <a:spLocks noGrp="1" noChangeArrowheads="1"/>
          </p:cNvSpPr>
          <p:nvPr>
            <p:ph type="body" idx="1"/>
          </p:nvPr>
        </p:nvSpPr>
        <p:spPr>
          <a:xfrm>
            <a:off x="4908550" y="1474788"/>
            <a:ext cx="3990975" cy="4648200"/>
          </a:xfrm>
        </p:spPr>
        <p:txBody>
          <a:bodyPr/>
          <a:lstStyle/>
          <a:p>
            <a:r>
              <a:rPr lang="en-US" sz="2400" dirty="0" smtClean="0"/>
              <a:t>Each IP node (Host, Router) on LAN has  </a:t>
            </a:r>
            <a:r>
              <a:rPr lang="en-US" sz="2400" dirty="0" smtClean="0">
                <a:solidFill>
                  <a:srgbClr val="FF0000"/>
                </a:solidFill>
              </a:rPr>
              <a:t>ARP </a:t>
            </a:r>
            <a:r>
              <a:rPr lang="en-US" sz="2400" dirty="0" smtClean="0"/>
              <a:t>table</a:t>
            </a:r>
          </a:p>
          <a:p>
            <a:r>
              <a:rPr lang="en-US" sz="2400" dirty="0" smtClean="0"/>
              <a:t>ARP Table: IP/MAC address mappings for some LAN nodes</a:t>
            </a:r>
          </a:p>
          <a:p>
            <a:pPr>
              <a:buFont typeface="ZapfDingbats"/>
              <a:buNone/>
            </a:pPr>
            <a:r>
              <a:rPr lang="en-US" sz="1800" dirty="0" smtClean="0"/>
              <a:t>    </a:t>
            </a:r>
            <a:r>
              <a:rPr lang="en-US" sz="1800" dirty="0" smtClean="0">
                <a:solidFill>
                  <a:srgbClr val="FF0000"/>
                </a:solidFill>
              </a:rPr>
              <a:t>&lt; IP address; MAC address; TTL&gt;</a:t>
            </a:r>
          </a:p>
          <a:p>
            <a:pPr lvl="1"/>
            <a:r>
              <a:rPr lang="en-US" sz="1600" dirty="0" smtClean="0"/>
              <a:t> </a:t>
            </a:r>
            <a:r>
              <a:rPr lang="en-US" sz="2000" dirty="0" smtClean="0"/>
              <a:t>TTL (Time To Live): time after which address mapping will be forgotten (typically 20 min)</a:t>
            </a:r>
            <a:endParaRPr lang="en-US" dirty="0" smtClean="0"/>
          </a:p>
        </p:txBody>
      </p:sp>
      <p:grpSp>
        <p:nvGrpSpPr>
          <p:cNvPr id="1046" name="Group 5"/>
          <p:cNvGrpSpPr>
            <a:grpSpLocks/>
          </p:cNvGrpSpPr>
          <p:nvPr/>
        </p:nvGrpSpPr>
        <p:grpSpPr bwMode="auto">
          <a:xfrm>
            <a:off x="230188" y="1487488"/>
            <a:ext cx="4343400" cy="1277937"/>
            <a:chOff x="297" y="3336"/>
            <a:chExt cx="2788" cy="805"/>
          </a:xfrm>
        </p:grpSpPr>
        <p:sp>
          <p:nvSpPr>
            <p:cNvPr id="1073" name="Text Box 6"/>
            <p:cNvSpPr txBox="1">
              <a:spLocks noChangeArrowheads="1"/>
            </p:cNvSpPr>
            <p:nvPr/>
          </p:nvSpPr>
          <p:spPr bwMode="auto">
            <a:xfrm>
              <a:off x="390" y="3350"/>
              <a:ext cx="2285" cy="748"/>
            </a:xfrm>
            <a:prstGeom prst="rect">
              <a:avLst/>
            </a:prstGeom>
            <a:noFill/>
            <a:ln w="9525">
              <a:noFill/>
              <a:miter lim="800000"/>
              <a:headEnd/>
              <a:tailEnd/>
            </a:ln>
          </p:spPr>
          <p:txBody>
            <a:bodyPr wrap="none">
              <a:spAutoFit/>
            </a:bodyPr>
            <a:lstStyle/>
            <a:p>
              <a:pPr eaLnBrk="0" hangingPunct="0"/>
              <a:r>
                <a:rPr lang="en-US" sz="2400">
                  <a:solidFill>
                    <a:srgbClr val="FF0000"/>
                  </a:solidFill>
                  <a:latin typeface="Comic Sans MS" pitchFamily="66" charset="0"/>
                </a:rPr>
                <a:t>How to determine</a:t>
              </a:r>
            </a:p>
            <a:p>
              <a:pPr eaLnBrk="0" hangingPunct="0"/>
              <a:r>
                <a:rPr lang="en-US" sz="2400">
                  <a:solidFill>
                    <a:srgbClr val="FF0000"/>
                  </a:solidFill>
                  <a:latin typeface="Comic Sans MS" pitchFamily="66" charset="0"/>
                </a:rPr>
                <a:t>MAC address of B</a:t>
              </a:r>
            </a:p>
            <a:p>
              <a:pPr eaLnBrk="0" hangingPunct="0"/>
              <a:r>
                <a:rPr lang="en-US" sz="2400">
                  <a:solidFill>
                    <a:srgbClr val="FF0000"/>
                  </a:solidFill>
                  <a:latin typeface="Comic Sans MS" pitchFamily="66" charset="0"/>
                </a:rPr>
                <a:t>knowing B’s IP address?</a:t>
              </a:r>
              <a:endParaRPr lang="en-US" sz="2400">
                <a:solidFill>
                  <a:srgbClr val="FF0000"/>
                </a:solidFill>
                <a:latin typeface="Times New Roman" pitchFamily="18" charset="0"/>
              </a:endParaRPr>
            </a:p>
          </p:txBody>
        </p:sp>
        <p:sp>
          <p:nvSpPr>
            <p:cNvPr id="1074" name="Rectangle 7"/>
            <p:cNvSpPr>
              <a:spLocks noChangeArrowheads="1"/>
            </p:cNvSpPr>
            <p:nvPr/>
          </p:nvSpPr>
          <p:spPr bwMode="auto">
            <a:xfrm>
              <a:off x="297" y="3336"/>
              <a:ext cx="2788" cy="805"/>
            </a:xfrm>
            <a:prstGeom prst="rect">
              <a:avLst/>
            </a:prstGeom>
            <a:noFill/>
            <a:ln w="28575">
              <a:solidFill>
                <a:srgbClr val="FF0000"/>
              </a:solidFill>
              <a:miter lim="800000"/>
              <a:headEnd/>
              <a:tailEnd/>
            </a:ln>
          </p:spPr>
          <p:txBody>
            <a:bodyPr wrap="none" anchor="ctr"/>
            <a:lstStyle/>
            <a:p>
              <a:pPr eaLnBrk="0" hangingPunct="0"/>
              <a:endParaRPr lang="en-US">
                <a:solidFill>
                  <a:srgbClr val="000000"/>
                </a:solidFill>
                <a:latin typeface="Comic Sans MS" pitchFamily="66" charset="0"/>
              </a:endParaRPr>
            </a:p>
          </p:txBody>
        </p:sp>
      </p:grpSp>
      <p:graphicFrame>
        <p:nvGraphicFramePr>
          <p:cNvPr id="1038" name="Object 14"/>
          <p:cNvGraphicFramePr>
            <a:graphicFrameLocks noChangeAspect="1"/>
          </p:cNvGraphicFramePr>
          <p:nvPr/>
        </p:nvGraphicFramePr>
        <p:xfrm>
          <a:off x="2354263" y="3044825"/>
          <a:ext cx="415925" cy="387350"/>
        </p:xfrm>
        <a:graphic>
          <a:graphicData uri="http://schemas.openxmlformats.org/presentationml/2006/ole">
            <p:oleObj spid="_x0000_s1270" name="Clip" r:id="rId3" imgW="1307263" imgH="1084139" progId="">
              <p:embed/>
            </p:oleObj>
          </a:graphicData>
        </a:graphic>
      </p:graphicFrame>
      <p:sp>
        <p:nvSpPr>
          <p:cNvPr id="1047" name="Freeform 10"/>
          <p:cNvSpPr>
            <a:spLocks/>
          </p:cNvSpPr>
          <p:nvPr/>
        </p:nvSpPr>
        <p:spPr bwMode="auto">
          <a:xfrm>
            <a:off x="1800225" y="3944938"/>
            <a:ext cx="1393825" cy="1525587"/>
          </a:xfrm>
          <a:custGeom>
            <a:avLst/>
            <a:gdLst>
              <a:gd name="T0" fmla="*/ 278156512 w 1292"/>
              <a:gd name="T1" fmla="*/ 10343602 h 1255"/>
              <a:gd name="T2" fmla="*/ 40733782 w 1292"/>
              <a:gd name="T3" fmla="*/ 231998614 h 1255"/>
              <a:gd name="T4" fmla="*/ 33751705 w 1292"/>
              <a:gd name="T5" fmla="*/ 772838065 h 1255"/>
              <a:gd name="T6" fmla="*/ 61683223 w 1292"/>
              <a:gd name="T7" fmla="*/ 1225013367 h 1255"/>
              <a:gd name="T8" fmla="*/ 285139727 w 1292"/>
              <a:gd name="T9" fmla="*/ 1287077686 h 1255"/>
              <a:gd name="T10" fmla="*/ 753000996 w 1292"/>
              <a:gd name="T11" fmla="*/ 1668324768 h 1255"/>
              <a:gd name="T12" fmla="*/ 1158016235 w 1292"/>
              <a:gd name="T13" fmla="*/ 1827915694 h 1255"/>
              <a:gd name="T14" fmla="*/ 1395438915 w 1292"/>
              <a:gd name="T15" fmla="*/ 1508732627 h 1255"/>
              <a:gd name="T16" fmla="*/ 1479234520 w 1292"/>
              <a:gd name="T17" fmla="*/ 657576669 h 1255"/>
              <a:gd name="T18" fmla="*/ 1402420983 w 1292"/>
              <a:gd name="T19" fmla="*/ 311794685 h 1255"/>
              <a:gd name="T20" fmla="*/ 871712336 w 1292"/>
              <a:gd name="T21" fmla="*/ 169935814 h 1255"/>
              <a:gd name="T22" fmla="*/ 278156512 w 1292"/>
              <a:gd name="T23" fmla="*/ 10343602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w="9525">
            <a:noFill/>
            <a:round/>
            <a:headEnd/>
            <a:tailEnd/>
          </a:ln>
        </p:spPr>
        <p:txBody>
          <a:bodyPr wrap="none" anchor="ctr"/>
          <a:lstStyle/>
          <a:p>
            <a:endParaRPr lang="en-US"/>
          </a:p>
        </p:txBody>
      </p:sp>
      <p:graphicFrame>
        <p:nvGraphicFramePr>
          <p:cNvPr id="1039" name="Object 15"/>
          <p:cNvGraphicFramePr>
            <a:graphicFrameLocks noChangeAspect="1"/>
          </p:cNvGraphicFramePr>
          <p:nvPr/>
        </p:nvGraphicFramePr>
        <p:xfrm>
          <a:off x="3852863" y="4397375"/>
          <a:ext cx="415925" cy="387350"/>
        </p:xfrm>
        <a:graphic>
          <a:graphicData uri="http://schemas.openxmlformats.org/presentationml/2006/ole">
            <p:oleObj spid="_x0000_s1271" name="Clip" r:id="rId4" imgW="1307263" imgH="1084139" progId="">
              <p:embed/>
            </p:oleObj>
          </a:graphicData>
        </a:graphic>
      </p:graphicFrame>
      <p:graphicFrame>
        <p:nvGraphicFramePr>
          <p:cNvPr id="1040" name="Object 16"/>
          <p:cNvGraphicFramePr>
            <a:graphicFrameLocks noChangeAspect="1"/>
          </p:cNvGraphicFramePr>
          <p:nvPr/>
        </p:nvGraphicFramePr>
        <p:xfrm>
          <a:off x="2344738" y="5843588"/>
          <a:ext cx="415925" cy="387350"/>
        </p:xfrm>
        <a:graphic>
          <a:graphicData uri="http://schemas.openxmlformats.org/presentationml/2006/ole">
            <p:oleObj spid="_x0000_s1272" name="Clip" r:id="rId5" imgW="1307263" imgH="1084139" progId="">
              <p:embed/>
            </p:oleObj>
          </a:graphicData>
        </a:graphic>
      </p:graphicFrame>
      <p:graphicFrame>
        <p:nvGraphicFramePr>
          <p:cNvPr id="1041" name="Object 17"/>
          <p:cNvGraphicFramePr>
            <a:graphicFrameLocks noChangeAspect="1"/>
          </p:cNvGraphicFramePr>
          <p:nvPr/>
        </p:nvGraphicFramePr>
        <p:xfrm>
          <a:off x="668338" y="4279900"/>
          <a:ext cx="415925" cy="387350"/>
        </p:xfrm>
        <a:graphic>
          <a:graphicData uri="http://schemas.openxmlformats.org/presentationml/2006/ole">
            <p:oleObj spid="_x0000_s1273" name="Clip" r:id="rId6" imgW="1307263" imgH="1084139" progId="">
              <p:embed/>
            </p:oleObj>
          </a:graphicData>
        </a:graphic>
      </p:graphicFrame>
      <p:sp>
        <p:nvSpPr>
          <p:cNvPr id="1048" name="Rectangle 14"/>
          <p:cNvSpPr>
            <a:spLocks noChangeArrowheads="1"/>
          </p:cNvSpPr>
          <p:nvPr/>
        </p:nvSpPr>
        <p:spPr bwMode="auto">
          <a:xfrm>
            <a:off x="3717925" y="4508500"/>
            <a:ext cx="184150" cy="152400"/>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solidFill>
                <a:srgbClr val="000000"/>
              </a:solidFill>
              <a:latin typeface="Comic Sans MS" pitchFamily="66" charset="0"/>
            </a:endParaRPr>
          </a:p>
        </p:txBody>
      </p:sp>
      <p:sp>
        <p:nvSpPr>
          <p:cNvPr id="1049" name="Rectangle 15"/>
          <p:cNvSpPr>
            <a:spLocks noChangeArrowheads="1"/>
          </p:cNvSpPr>
          <p:nvPr/>
        </p:nvSpPr>
        <p:spPr bwMode="auto">
          <a:xfrm>
            <a:off x="1041400" y="4371975"/>
            <a:ext cx="182563" cy="152400"/>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solidFill>
                <a:srgbClr val="000000"/>
              </a:solidFill>
              <a:latin typeface="Comic Sans MS" pitchFamily="66" charset="0"/>
            </a:endParaRPr>
          </a:p>
        </p:txBody>
      </p:sp>
      <p:sp>
        <p:nvSpPr>
          <p:cNvPr id="1050" name="Rectangle 16"/>
          <p:cNvSpPr>
            <a:spLocks noChangeArrowheads="1"/>
          </p:cNvSpPr>
          <p:nvPr/>
        </p:nvSpPr>
        <p:spPr bwMode="auto">
          <a:xfrm>
            <a:off x="2540000" y="3413125"/>
            <a:ext cx="130175" cy="188913"/>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solidFill>
                <a:srgbClr val="000000"/>
              </a:solidFill>
              <a:latin typeface="Comic Sans MS" pitchFamily="66" charset="0"/>
            </a:endParaRPr>
          </a:p>
        </p:txBody>
      </p:sp>
      <p:sp>
        <p:nvSpPr>
          <p:cNvPr id="1051" name="Rectangle 17"/>
          <p:cNvSpPr>
            <a:spLocks noChangeArrowheads="1"/>
          </p:cNvSpPr>
          <p:nvPr/>
        </p:nvSpPr>
        <p:spPr bwMode="auto">
          <a:xfrm>
            <a:off x="2493963" y="5654675"/>
            <a:ext cx="130175" cy="190500"/>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solidFill>
                <a:srgbClr val="000000"/>
              </a:solidFill>
              <a:latin typeface="Comic Sans MS" pitchFamily="66" charset="0"/>
            </a:endParaRPr>
          </a:p>
        </p:txBody>
      </p:sp>
      <p:sp>
        <p:nvSpPr>
          <p:cNvPr id="1052" name="Line 18"/>
          <p:cNvSpPr>
            <a:spLocks noChangeShapeType="1"/>
          </p:cNvSpPr>
          <p:nvPr/>
        </p:nvSpPr>
        <p:spPr bwMode="auto">
          <a:xfrm>
            <a:off x="1219200" y="4449763"/>
            <a:ext cx="614363" cy="0"/>
          </a:xfrm>
          <a:prstGeom prst="line">
            <a:avLst/>
          </a:prstGeom>
          <a:noFill/>
          <a:ln w="9525">
            <a:solidFill>
              <a:schemeClr val="tx1"/>
            </a:solidFill>
            <a:round/>
            <a:headEnd/>
            <a:tailEnd/>
          </a:ln>
        </p:spPr>
        <p:txBody>
          <a:bodyPr wrap="none"/>
          <a:lstStyle/>
          <a:p>
            <a:endParaRPr lang="en-US"/>
          </a:p>
        </p:txBody>
      </p:sp>
      <p:sp>
        <p:nvSpPr>
          <p:cNvPr id="1053" name="Line 19"/>
          <p:cNvSpPr>
            <a:spLocks noChangeShapeType="1"/>
          </p:cNvSpPr>
          <p:nvPr/>
        </p:nvSpPr>
        <p:spPr bwMode="auto">
          <a:xfrm>
            <a:off x="2587625" y="3606800"/>
            <a:ext cx="0" cy="488950"/>
          </a:xfrm>
          <a:prstGeom prst="line">
            <a:avLst/>
          </a:prstGeom>
          <a:noFill/>
          <a:ln w="9525">
            <a:solidFill>
              <a:schemeClr val="tx1"/>
            </a:solidFill>
            <a:round/>
            <a:headEnd/>
            <a:tailEnd/>
          </a:ln>
        </p:spPr>
        <p:txBody>
          <a:bodyPr wrap="none"/>
          <a:lstStyle/>
          <a:p>
            <a:endParaRPr lang="en-US"/>
          </a:p>
        </p:txBody>
      </p:sp>
      <p:sp>
        <p:nvSpPr>
          <p:cNvPr id="1054" name="Line 20"/>
          <p:cNvSpPr>
            <a:spLocks noChangeShapeType="1"/>
          </p:cNvSpPr>
          <p:nvPr/>
        </p:nvSpPr>
        <p:spPr bwMode="auto">
          <a:xfrm flipH="1">
            <a:off x="3176588" y="4575175"/>
            <a:ext cx="542925" cy="0"/>
          </a:xfrm>
          <a:prstGeom prst="line">
            <a:avLst/>
          </a:prstGeom>
          <a:noFill/>
          <a:ln w="9525">
            <a:solidFill>
              <a:schemeClr val="tx1"/>
            </a:solidFill>
            <a:round/>
            <a:headEnd/>
            <a:tailEnd/>
          </a:ln>
        </p:spPr>
        <p:txBody>
          <a:bodyPr wrap="none"/>
          <a:lstStyle/>
          <a:p>
            <a:endParaRPr lang="en-US"/>
          </a:p>
        </p:txBody>
      </p:sp>
      <p:sp>
        <p:nvSpPr>
          <p:cNvPr id="1055" name="Line 21"/>
          <p:cNvSpPr>
            <a:spLocks noChangeShapeType="1"/>
          </p:cNvSpPr>
          <p:nvPr/>
        </p:nvSpPr>
        <p:spPr bwMode="auto">
          <a:xfrm flipV="1">
            <a:off x="2562225" y="5322888"/>
            <a:ext cx="0" cy="327025"/>
          </a:xfrm>
          <a:prstGeom prst="line">
            <a:avLst/>
          </a:prstGeom>
          <a:noFill/>
          <a:ln w="9525">
            <a:solidFill>
              <a:schemeClr val="tx1"/>
            </a:solidFill>
            <a:round/>
            <a:headEnd/>
            <a:tailEnd/>
          </a:ln>
        </p:spPr>
        <p:txBody>
          <a:bodyPr wrap="none"/>
          <a:lstStyle/>
          <a:p>
            <a:endParaRPr lang="en-US"/>
          </a:p>
        </p:txBody>
      </p:sp>
      <p:sp>
        <p:nvSpPr>
          <p:cNvPr id="1056" name="Text Box 22"/>
          <p:cNvSpPr txBox="1">
            <a:spLocks noChangeArrowheads="1"/>
          </p:cNvSpPr>
          <p:nvPr/>
        </p:nvSpPr>
        <p:spPr bwMode="auto">
          <a:xfrm>
            <a:off x="2806700" y="3389313"/>
            <a:ext cx="1898650"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1A-2F-BB-76-09-AD</a:t>
            </a:r>
          </a:p>
        </p:txBody>
      </p:sp>
      <p:sp>
        <p:nvSpPr>
          <p:cNvPr id="1057" name="Line 23"/>
          <p:cNvSpPr>
            <a:spLocks noChangeShapeType="1"/>
          </p:cNvSpPr>
          <p:nvPr/>
        </p:nvSpPr>
        <p:spPr bwMode="auto">
          <a:xfrm flipH="1" flipV="1">
            <a:off x="2674938" y="3490913"/>
            <a:ext cx="176212" cy="9525"/>
          </a:xfrm>
          <a:prstGeom prst="line">
            <a:avLst/>
          </a:prstGeom>
          <a:noFill/>
          <a:ln w="9525">
            <a:solidFill>
              <a:schemeClr val="tx1"/>
            </a:solidFill>
            <a:round/>
            <a:headEnd/>
            <a:tailEnd type="triangle" w="med" len="med"/>
          </a:ln>
        </p:spPr>
        <p:txBody>
          <a:bodyPr wrap="none"/>
          <a:lstStyle/>
          <a:p>
            <a:endParaRPr lang="en-US"/>
          </a:p>
        </p:txBody>
      </p:sp>
      <p:sp>
        <p:nvSpPr>
          <p:cNvPr id="1058" name="Line 24"/>
          <p:cNvSpPr>
            <a:spLocks noChangeShapeType="1"/>
          </p:cNvSpPr>
          <p:nvPr/>
        </p:nvSpPr>
        <p:spPr bwMode="auto">
          <a:xfrm flipV="1">
            <a:off x="3798888" y="4651375"/>
            <a:ext cx="0" cy="277813"/>
          </a:xfrm>
          <a:prstGeom prst="line">
            <a:avLst/>
          </a:prstGeom>
          <a:noFill/>
          <a:ln w="9525">
            <a:solidFill>
              <a:schemeClr val="tx1"/>
            </a:solidFill>
            <a:round/>
            <a:headEnd/>
            <a:tailEnd type="triangle" w="med" len="med"/>
          </a:ln>
        </p:spPr>
        <p:txBody>
          <a:bodyPr wrap="none"/>
          <a:lstStyle/>
          <a:p>
            <a:endParaRPr lang="en-US"/>
          </a:p>
        </p:txBody>
      </p:sp>
      <p:sp>
        <p:nvSpPr>
          <p:cNvPr id="1059" name="Text Box 25"/>
          <p:cNvSpPr txBox="1">
            <a:spLocks noChangeArrowheads="1"/>
          </p:cNvSpPr>
          <p:nvPr/>
        </p:nvSpPr>
        <p:spPr bwMode="auto">
          <a:xfrm>
            <a:off x="3384550" y="4943475"/>
            <a:ext cx="1900238"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58-23-D7-FA-20-B0</a:t>
            </a:r>
          </a:p>
        </p:txBody>
      </p:sp>
      <p:sp>
        <p:nvSpPr>
          <p:cNvPr id="1060" name="Line 26"/>
          <p:cNvSpPr>
            <a:spLocks noChangeShapeType="1"/>
          </p:cNvSpPr>
          <p:nvPr/>
        </p:nvSpPr>
        <p:spPr bwMode="auto">
          <a:xfrm flipH="1">
            <a:off x="2632075" y="5735638"/>
            <a:ext cx="246063" cy="0"/>
          </a:xfrm>
          <a:prstGeom prst="line">
            <a:avLst/>
          </a:prstGeom>
          <a:noFill/>
          <a:ln w="9525">
            <a:solidFill>
              <a:schemeClr val="tx1"/>
            </a:solidFill>
            <a:round/>
            <a:headEnd/>
            <a:tailEnd type="triangle" w="med" len="med"/>
          </a:ln>
        </p:spPr>
        <p:txBody>
          <a:bodyPr wrap="none"/>
          <a:lstStyle/>
          <a:p>
            <a:endParaRPr lang="en-US"/>
          </a:p>
        </p:txBody>
      </p:sp>
      <p:sp>
        <p:nvSpPr>
          <p:cNvPr id="1061" name="Text Box 27"/>
          <p:cNvSpPr txBox="1">
            <a:spLocks noChangeArrowheads="1"/>
          </p:cNvSpPr>
          <p:nvPr/>
        </p:nvSpPr>
        <p:spPr bwMode="auto">
          <a:xfrm>
            <a:off x="2921000" y="5651500"/>
            <a:ext cx="1795463"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0C-C4-11-6F-E3-98</a:t>
            </a:r>
          </a:p>
        </p:txBody>
      </p:sp>
      <p:sp>
        <p:nvSpPr>
          <p:cNvPr id="1062" name="Line 28"/>
          <p:cNvSpPr>
            <a:spLocks noChangeShapeType="1"/>
          </p:cNvSpPr>
          <p:nvPr/>
        </p:nvSpPr>
        <p:spPr bwMode="auto">
          <a:xfrm flipV="1">
            <a:off x="1130300" y="4524375"/>
            <a:ext cx="0" cy="277813"/>
          </a:xfrm>
          <a:prstGeom prst="line">
            <a:avLst/>
          </a:prstGeom>
          <a:noFill/>
          <a:ln w="9525">
            <a:solidFill>
              <a:schemeClr val="tx1"/>
            </a:solidFill>
            <a:round/>
            <a:headEnd/>
            <a:tailEnd type="triangle" w="med" len="med"/>
          </a:ln>
        </p:spPr>
        <p:txBody>
          <a:bodyPr wrap="none"/>
          <a:lstStyle/>
          <a:p>
            <a:endParaRPr lang="en-US"/>
          </a:p>
        </p:txBody>
      </p:sp>
      <p:sp>
        <p:nvSpPr>
          <p:cNvPr id="1063" name="Text Box 29"/>
          <p:cNvSpPr txBox="1">
            <a:spLocks noChangeArrowheads="1"/>
          </p:cNvSpPr>
          <p:nvPr/>
        </p:nvSpPr>
        <p:spPr bwMode="auto">
          <a:xfrm>
            <a:off x="0" y="4833938"/>
            <a:ext cx="1828800"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71-65-F7-2B-08-53</a:t>
            </a:r>
          </a:p>
        </p:txBody>
      </p:sp>
      <p:sp>
        <p:nvSpPr>
          <p:cNvPr id="1064" name="Text Box 30"/>
          <p:cNvSpPr txBox="1">
            <a:spLocks noChangeArrowheads="1"/>
          </p:cNvSpPr>
          <p:nvPr/>
        </p:nvSpPr>
        <p:spPr bwMode="auto">
          <a:xfrm>
            <a:off x="2012950" y="4435475"/>
            <a:ext cx="863600" cy="366713"/>
          </a:xfrm>
          <a:prstGeom prst="rect">
            <a:avLst/>
          </a:prstGeom>
          <a:noFill/>
          <a:ln w="9525">
            <a:noFill/>
            <a:miter lim="800000"/>
            <a:headEnd/>
            <a:tailEnd/>
          </a:ln>
        </p:spPr>
        <p:txBody>
          <a:bodyPr wrap="none">
            <a:spAutoFit/>
          </a:bodyPr>
          <a:lstStyle/>
          <a:p>
            <a:pPr eaLnBrk="0" hangingPunct="0"/>
            <a:r>
              <a:rPr lang="en-US">
                <a:solidFill>
                  <a:srgbClr val="000000"/>
                </a:solidFill>
                <a:latin typeface="Comic Sans MS" pitchFamily="66" charset="0"/>
              </a:rPr>
              <a:t>   LAN</a:t>
            </a:r>
          </a:p>
        </p:txBody>
      </p:sp>
      <p:sp>
        <p:nvSpPr>
          <p:cNvPr id="1065" name="Text Box 31"/>
          <p:cNvSpPr txBox="1">
            <a:spLocks noChangeArrowheads="1"/>
          </p:cNvSpPr>
          <p:nvPr/>
        </p:nvSpPr>
        <p:spPr bwMode="auto">
          <a:xfrm>
            <a:off x="230188" y="3790950"/>
            <a:ext cx="1260475"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237.196.7.23</a:t>
            </a:r>
          </a:p>
        </p:txBody>
      </p:sp>
      <p:sp>
        <p:nvSpPr>
          <p:cNvPr id="1066" name="Line 32"/>
          <p:cNvSpPr>
            <a:spLocks noChangeShapeType="1"/>
          </p:cNvSpPr>
          <p:nvPr/>
        </p:nvSpPr>
        <p:spPr bwMode="auto">
          <a:xfrm>
            <a:off x="876300" y="4043363"/>
            <a:ext cx="0" cy="246062"/>
          </a:xfrm>
          <a:prstGeom prst="line">
            <a:avLst/>
          </a:prstGeom>
          <a:noFill/>
          <a:ln w="9525">
            <a:solidFill>
              <a:schemeClr val="tx1"/>
            </a:solidFill>
            <a:round/>
            <a:headEnd/>
            <a:tailEnd type="triangle" w="med" len="med"/>
          </a:ln>
        </p:spPr>
        <p:txBody>
          <a:bodyPr wrap="none"/>
          <a:lstStyle/>
          <a:p>
            <a:endParaRPr lang="en-US"/>
          </a:p>
        </p:txBody>
      </p:sp>
      <p:sp>
        <p:nvSpPr>
          <p:cNvPr id="1067" name="Text Box 33"/>
          <p:cNvSpPr txBox="1">
            <a:spLocks noChangeArrowheads="1"/>
          </p:cNvSpPr>
          <p:nvPr/>
        </p:nvSpPr>
        <p:spPr bwMode="auto">
          <a:xfrm>
            <a:off x="2944813" y="2990850"/>
            <a:ext cx="1260475"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237.196.7.78</a:t>
            </a:r>
          </a:p>
        </p:txBody>
      </p:sp>
      <p:sp>
        <p:nvSpPr>
          <p:cNvPr id="1068" name="Line 34"/>
          <p:cNvSpPr>
            <a:spLocks noChangeShapeType="1"/>
          </p:cNvSpPr>
          <p:nvPr/>
        </p:nvSpPr>
        <p:spPr bwMode="auto">
          <a:xfrm flipH="1" flipV="1">
            <a:off x="2705100" y="3116263"/>
            <a:ext cx="282575" cy="12700"/>
          </a:xfrm>
          <a:prstGeom prst="line">
            <a:avLst/>
          </a:prstGeom>
          <a:noFill/>
          <a:ln w="9525">
            <a:solidFill>
              <a:schemeClr val="tx1"/>
            </a:solidFill>
            <a:round/>
            <a:headEnd/>
            <a:tailEnd type="triangle" w="med" len="med"/>
          </a:ln>
        </p:spPr>
        <p:txBody>
          <a:bodyPr wrap="none"/>
          <a:lstStyle/>
          <a:p>
            <a:endParaRPr lang="en-US"/>
          </a:p>
        </p:txBody>
      </p:sp>
      <p:sp>
        <p:nvSpPr>
          <p:cNvPr id="1069" name="Line 35"/>
          <p:cNvSpPr>
            <a:spLocks noChangeShapeType="1"/>
          </p:cNvSpPr>
          <p:nvPr/>
        </p:nvSpPr>
        <p:spPr bwMode="auto">
          <a:xfrm>
            <a:off x="4054475" y="4156075"/>
            <a:ext cx="0" cy="246063"/>
          </a:xfrm>
          <a:prstGeom prst="line">
            <a:avLst/>
          </a:prstGeom>
          <a:noFill/>
          <a:ln w="9525">
            <a:solidFill>
              <a:schemeClr val="tx1"/>
            </a:solidFill>
            <a:round/>
            <a:headEnd/>
            <a:tailEnd type="triangle" w="med" len="med"/>
          </a:ln>
        </p:spPr>
        <p:txBody>
          <a:bodyPr wrap="none"/>
          <a:lstStyle/>
          <a:p>
            <a:endParaRPr lang="en-US"/>
          </a:p>
        </p:txBody>
      </p:sp>
      <p:sp>
        <p:nvSpPr>
          <p:cNvPr id="1070" name="Text Box 36"/>
          <p:cNvSpPr txBox="1">
            <a:spLocks noChangeArrowheads="1"/>
          </p:cNvSpPr>
          <p:nvPr/>
        </p:nvSpPr>
        <p:spPr bwMode="auto">
          <a:xfrm>
            <a:off x="3444875" y="3890963"/>
            <a:ext cx="1231900"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237.196.7.14</a:t>
            </a:r>
          </a:p>
        </p:txBody>
      </p:sp>
      <p:sp>
        <p:nvSpPr>
          <p:cNvPr id="1071" name="Line 38"/>
          <p:cNvSpPr>
            <a:spLocks noChangeShapeType="1"/>
          </p:cNvSpPr>
          <p:nvPr/>
        </p:nvSpPr>
        <p:spPr bwMode="auto">
          <a:xfrm>
            <a:off x="2136775" y="6002338"/>
            <a:ext cx="231775" cy="0"/>
          </a:xfrm>
          <a:prstGeom prst="line">
            <a:avLst/>
          </a:prstGeom>
          <a:noFill/>
          <a:ln w="9525">
            <a:solidFill>
              <a:schemeClr val="tx1"/>
            </a:solidFill>
            <a:round/>
            <a:headEnd/>
            <a:tailEnd type="triangle" w="med" len="med"/>
          </a:ln>
        </p:spPr>
        <p:txBody>
          <a:bodyPr wrap="none"/>
          <a:lstStyle/>
          <a:p>
            <a:endParaRPr lang="en-US"/>
          </a:p>
        </p:txBody>
      </p:sp>
      <p:sp>
        <p:nvSpPr>
          <p:cNvPr id="1072" name="Text Box 39"/>
          <p:cNvSpPr txBox="1">
            <a:spLocks noChangeArrowheads="1"/>
          </p:cNvSpPr>
          <p:nvPr/>
        </p:nvSpPr>
        <p:spPr bwMode="auto">
          <a:xfrm>
            <a:off x="898525" y="5861050"/>
            <a:ext cx="1260475" cy="304800"/>
          </a:xfrm>
          <a:prstGeom prst="rect">
            <a:avLst/>
          </a:prstGeom>
          <a:noFill/>
          <a:ln w="9525">
            <a:noFill/>
            <a:miter lim="800000"/>
            <a:headEnd/>
            <a:tailEnd/>
          </a:ln>
        </p:spPr>
        <p:txBody>
          <a:bodyPr wrap="none">
            <a:spAutoFit/>
          </a:bodyPr>
          <a:lstStyle/>
          <a:p>
            <a:pPr eaLnBrk="0" hangingPunct="0"/>
            <a:r>
              <a:rPr lang="en-US" sz="1400">
                <a:solidFill>
                  <a:srgbClr val="000000"/>
                </a:solidFill>
                <a:latin typeface="Comic Sans MS" pitchFamily="66" charset="0"/>
              </a:rPr>
              <a:t>237.196.7.88</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5473" name="Footer Placeholder 5"/>
          <p:cNvSpPr>
            <a:spLocks noGrp="1"/>
          </p:cNvSpPr>
          <p:nvPr>
            <p:ph type="ftr" sz="quarter" idx="11"/>
          </p:nvPr>
        </p:nvSpPr>
        <p:spPr>
          <a:noFill/>
        </p:spPr>
        <p:txBody>
          <a:bodyPr/>
          <a:lstStyle/>
          <a:p>
            <a:pPr fontAlgn="base">
              <a:spcBef>
                <a:spcPct val="0"/>
              </a:spcBef>
              <a:spcAft>
                <a:spcPct val="0"/>
              </a:spcAft>
            </a:pPr>
            <a:r>
              <a:rPr lang="en-US" smtClean="0"/>
              <a:t>5: DataLink Layer</a:t>
            </a:r>
          </a:p>
        </p:txBody>
      </p:sp>
      <p:sp>
        <p:nvSpPr>
          <p:cNvPr id="105474" name="Slide Number Placeholder 6"/>
          <p:cNvSpPr>
            <a:spLocks noGrp="1"/>
          </p:cNvSpPr>
          <p:nvPr>
            <p:ph type="sldNum" sz="quarter" idx="12"/>
          </p:nvPr>
        </p:nvSpPr>
        <p:spPr>
          <a:noFill/>
        </p:spPr>
        <p:txBody>
          <a:bodyPr/>
          <a:lstStyle/>
          <a:p>
            <a:pPr fontAlgn="base">
              <a:spcBef>
                <a:spcPct val="0"/>
              </a:spcBef>
              <a:spcAft>
                <a:spcPct val="0"/>
              </a:spcAft>
            </a:pPr>
            <a:r>
              <a:rPr lang="en-US" smtClean="0"/>
              <a:t>5-</a:t>
            </a:r>
            <a:fld id="{0FCCF429-F207-40DD-B992-95896C75CC7D}" type="slidenum">
              <a:rPr lang="en-US" smtClean="0"/>
              <a:pPr fontAlgn="base">
                <a:spcBef>
                  <a:spcPct val="0"/>
                </a:spcBef>
                <a:spcAft>
                  <a:spcPct val="0"/>
                </a:spcAft>
              </a:pPr>
              <a:t>25</a:t>
            </a:fld>
            <a:endParaRPr lang="en-US" smtClean="0"/>
          </a:p>
        </p:txBody>
      </p:sp>
      <p:sp>
        <p:nvSpPr>
          <p:cNvPr id="105475" name="Rectangle 2"/>
          <p:cNvSpPr>
            <a:spLocks noGrp="1" noChangeArrowheads="1"/>
          </p:cNvSpPr>
          <p:nvPr>
            <p:ph type="title"/>
          </p:nvPr>
        </p:nvSpPr>
        <p:spPr>
          <a:xfrm>
            <a:off x="533400" y="0"/>
            <a:ext cx="7772400" cy="1143000"/>
          </a:xfrm>
        </p:spPr>
        <p:txBody>
          <a:bodyPr/>
          <a:lstStyle/>
          <a:p>
            <a:r>
              <a:rPr lang="en-US" sz="3600" smtClean="0"/>
              <a:t>ARP protocol: Same LAN (network)</a:t>
            </a:r>
          </a:p>
        </p:txBody>
      </p:sp>
      <p:sp>
        <p:nvSpPr>
          <p:cNvPr id="105476" name="Rectangle 3"/>
          <p:cNvSpPr>
            <a:spLocks noGrp="1" noChangeArrowheads="1"/>
          </p:cNvSpPr>
          <p:nvPr>
            <p:ph type="body" sz="half" idx="1"/>
          </p:nvPr>
        </p:nvSpPr>
        <p:spPr>
          <a:xfrm>
            <a:off x="506413" y="1277938"/>
            <a:ext cx="3810000" cy="4648200"/>
          </a:xfrm>
        </p:spPr>
        <p:txBody>
          <a:bodyPr/>
          <a:lstStyle/>
          <a:p>
            <a:r>
              <a:rPr lang="en-US" sz="2000" dirty="0" smtClean="0"/>
              <a:t>A wants to send datagram to B, and B’s MAC address not in A’s ARP table.</a:t>
            </a:r>
          </a:p>
          <a:p>
            <a:r>
              <a:rPr lang="en-US" sz="2000" dirty="0" smtClean="0"/>
              <a:t>A </a:t>
            </a:r>
            <a:r>
              <a:rPr lang="en-US" sz="2000" dirty="0" smtClean="0">
                <a:solidFill>
                  <a:srgbClr val="FF0000"/>
                </a:solidFill>
              </a:rPr>
              <a:t>broadcasts</a:t>
            </a:r>
            <a:r>
              <a:rPr lang="en-US" sz="2000" dirty="0" smtClean="0"/>
              <a:t> ARP query packet, containing B's IP address </a:t>
            </a:r>
          </a:p>
          <a:p>
            <a:pPr lvl="1"/>
            <a:r>
              <a:rPr lang="en-US" sz="2000" dirty="0" err="1" smtClean="0"/>
              <a:t>Dest</a:t>
            </a:r>
            <a:r>
              <a:rPr lang="en-US" sz="2000" dirty="0" smtClean="0"/>
              <a:t> MAC address = FF-FF-FF-FF-FF-FF</a:t>
            </a:r>
          </a:p>
          <a:p>
            <a:pPr lvl="1"/>
            <a:r>
              <a:rPr lang="en-US" sz="2000" dirty="0" smtClean="0"/>
              <a:t>all machines on LAN receive ARP query</a:t>
            </a:r>
            <a:r>
              <a:rPr lang="en-US" sz="1800" dirty="0" smtClean="0"/>
              <a:t> </a:t>
            </a:r>
          </a:p>
          <a:p>
            <a:r>
              <a:rPr lang="en-US" sz="2000" dirty="0" smtClean="0"/>
              <a:t>B receives ARP packet, replies to A with its (B's) MAC address</a:t>
            </a:r>
          </a:p>
          <a:p>
            <a:pPr lvl="1"/>
            <a:r>
              <a:rPr lang="en-US" sz="1800" dirty="0" smtClean="0"/>
              <a:t>frame sent to A’s MAC address (unicast)</a:t>
            </a:r>
          </a:p>
          <a:p>
            <a:endParaRPr lang="en-US" sz="2000" dirty="0" smtClean="0"/>
          </a:p>
        </p:txBody>
      </p:sp>
      <p:sp>
        <p:nvSpPr>
          <p:cNvPr id="105477" name="Rectangle 4"/>
          <p:cNvSpPr>
            <a:spLocks noGrp="1" noChangeArrowheads="1"/>
          </p:cNvSpPr>
          <p:nvPr>
            <p:ph type="body" sz="half" idx="2"/>
          </p:nvPr>
        </p:nvSpPr>
        <p:spPr/>
        <p:txBody>
          <a:bodyPr/>
          <a:lstStyle/>
          <a:p>
            <a:r>
              <a:rPr lang="en-US" sz="2000" dirty="0" smtClean="0"/>
              <a:t>A caches (saves) IP-to-MAC address pair in its ARP table until information becomes old (times out) </a:t>
            </a:r>
          </a:p>
          <a:p>
            <a:pPr lvl="1"/>
            <a:r>
              <a:rPr lang="en-US" sz="2000" dirty="0" smtClean="0"/>
              <a:t>soft state: information that times out (goes away) unless refreshed</a:t>
            </a:r>
          </a:p>
          <a:p>
            <a:r>
              <a:rPr lang="en-US" sz="2400" dirty="0" smtClean="0"/>
              <a:t>ARP is “plug-and-play”:</a:t>
            </a:r>
          </a:p>
          <a:p>
            <a:pPr lvl="1"/>
            <a:r>
              <a:rPr lang="en-US" sz="2000" dirty="0" smtClean="0"/>
              <a:t>nodes create their ARP tables without intervention from net administrator</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9</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3"/>
          <p:cNvSpPr>
            <a:spLocks noGrp="1"/>
          </p:cNvSpPr>
          <p:nvPr>
            <p:ph type="title"/>
          </p:nvPr>
        </p:nvSpPr>
        <p:spPr/>
        <p:txBody>
          <a:bodyPr/>
          <a:lstStyle/>
          <a:p>
            <a:pPr eaLnBrk="1" hangingPunct="1"/>
            <a:r>
              <a:rPr lang="en-US" dirty="0" smtClean="0"/>
              <a:t>Exercise 9</a:t>
            </a:r>
            <a:endParaRPr lang="el-GR" dirty="0" smtClean="0"/>
          </a:p>
        </p:txBody>
      </p:sp>
      <p:sp>
        <p:nvSpPr>
          <p:cNvPr id="107522" name="Content Placeholder 4"/>
          <p:cNvSpPr>
            <a:spLocks noGrp="1"/>
          </p:cNvSpPr>
          <p:nvPr>
            <p:ph idx="1"/>
          </p:nvPr>
        </p:nvSpPr>
        <p:spPr/>
        <p:txBody>
          <a:bodyPr>
            <a:normAutofit fontScale="92500" lnSpcReduction="20000"/>
          </a:bodyPr>
          <a:lstStyle/>
          <a:p>
            <a:pPr eaLnBrk="1" hangingPunct="1"/>
            <a:r>
              <a:rPr lang="en-US" dirty="0" smtClean="0"/>
              <a:t>Forwarding</a:t>
            </a:r>
          </a:p>
          <a:p>
            <a:pPr lvl="1" eaLnBrk="1" hangingPunct="1"/>
            <a:r>
              <a:rPr lang="en-US" dirty="0" smtClean="0"/>
              <a:t>The process  of sending all bits of a packet to an adjacent node through the link which directly connects them</a:t>
            </a:r>
          </a:p>
          <a:p>
            <a:pPr lvl="1" eaLnBrk="1" hangingPunct="1"/>
            <a:r>
              <a:rPr lang="en-US" dirty="0" smtClean="0"/>
              <a:t>The process of guiding the encapsulation of an application layer message in packets of </a:t>
            </a:r>
            <a:r>
              <a:rPr lang="en-US" dirty="0"/>
              <a:t>lower </a:t>
            </a:r>
            <a:r>
              <a:rPr lang="en-US" dirty="0" smtClean="0"/>
              <a:t>protocols, until it reaches the physical layer (and the reverse process, respectively).</a:t>
            </a:r>
          </a:p>
          <a:p>
            <a:pPr eaLnBrk="1" hangingPunct="1"/>
            <a:r>
              <a:rPr lang="en-US" dirty="0" smtClean="0"/>
              <a:t>Routing</a:t>
            </a:r>
          </a:p>
          <a:p>
            <a:pPr lvl="1" eaLnBrk="1" hangingPunct="1"/>
            <a:r>
              <a:rPr lang="en-US" dirty="0" smtClean="0"/>
              <a:t>The process of specifying the next node to which the packet should be forwarded, in order for it to eventually reach its destination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1"/>
          <p:cNvSpPr>
            <a:spLocks noGrp="1"/>
          </p:cNvSpPr>
          <p:nvPr>
            <p:ph type="title" idx="4294967295"/>
          </p:nvPr>
        </p:nvSpPr>
        <p:spPr>
          <a:xfrm>
            <a:off x="722313" y="4406900"/>
            <a:ext cx="7772400" cy="1362075"/>
          </a:xfrm>
        </p:spPr>
        <p:txBody>
          <a:bodyPr anchor="t"/>
          <a:lstStyle/>
          <a:p>
            <a:pPr algn="l" eaLnBrk="1" hangingPunct="1"/>
            <a:r>
              <a:rPr lang="en-US" sz="4000" b="1" smtClean="0"/>
              <a:t>EXERCISE 10</a:t>
            </a:r>
            <a:endParaRPr lang="el-GR" sz="4000" b="1" smtClean="0"/>
          </a:p>
        </p:txBody>
      </p:sp>
      <p:sp>
        <p:nvSpPr>
          <p:cNvPr id="3" name="Text Placeholder 2"/>
          <p:cNvSpPr>
            <a:spLocks noGrp="1"/>
          </p:cNvSpPr>
          <p:nvPr>
            <p:ph type="body" idx="4294967295"/>
          </p:nvPr>
        </p:nvSpPr>
        <p:spPr>
          <a:xfrm>
            <a:off x="722313" y="2906713"/>
            <a:ext cx="7772400" cy="1500187"/>
          </a:xfrm>
        </p:spPr>
        <p:txBody>
          <a:bodyPr rtlCol="0" anchor="b">
            <a:normAutofit/>
          </a:bodyPr>
          <a:lstStyle/>
          <a:p>
            <a:pPr marL="0" indent="0" eaLnBrk="1" fontAlgn="auto" hangingPunct="1">
              <a:spcAft>
                <a:spcPts val="0"/>
              </a:spcAft>
              <a:buFont typeface="Arial" pitchFamily="34" charset="0"/>
              <a:buNone/>
              <a:defRPr/>
            </a:pPr>
            <a:endParaRPr lang="el-GR" sz="2000" dirty="0">
              <a:solidFill>
                <a:schemeClr val="tx1">
                  <a:tint val="75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p:cNvSpPr>
          <p:nvPr>
            <p:ph type="title"/>
          </p:nvPr>
        </p:nvSpPr>
        <p:spPr/>
        <p:txBody>
          <a:bodyPr/>
          <a:lstStyle/>
          <a:p>
            <a:pPr eaLnBrk="1" hangingPunct="1"/>
            <a:r>
              <a:rPr lang="en-US" smtClean="0"/>
              <a:t>Exercise 10</a:t>
            </a:r>
          </a:p>
        </p:txBody>
      </p:sp>
      <p:sp>
        <p:nvSpPr>
          <p:cNvPr id="109570" name="Rectangle 3"/>
          <p:cNvSpPr>
            <a:spLocks noGrp="1"/>
          </p:cNvSpPr>
          <p:nvPr>
            <p:ph type="body" idx="1"/>
          </p:nvPr>
        </p:nvSpPr>
        <p:spPr/>
        <p:txBody>
          <a:bodyPr/>
          <a:lstStyle/>
          <a:p>
            <a:pPr eaLnBrk="1" hangingPunct="1"/>
            <a:r>
              <a:rPr lang="en-US" sz="2800" smtClean="0"/>
              <a:t>In a typical TCP/IP stack, error control is performed at multiple levels:</a:t>
            </a:r>
          </a:p>
          <a:p>
            <a:pPr lvl="1" eaLnBrk="1" hangingPunct="1"/>
            <a:r>
              <a:rPr lang="en-US" sz="2400" smtClean="0"/>
              <a:t>Ethernet frames carry a CRC-32 checksum. Frames with errors are discarded by the receiver hardware.</a:t>
            </a:r>
          </a:p>
          <a:p>
            <a:pPr lvl="1" eaLnBrk="1" hangingPunct="1"/>
            <a:r>
              <a:rPr lang="en-US" sz="2400" smtClean="0"/>
              <a:t>IPv4 headers contain a checksum protecting the header. Packets with errors are dropped within the network or at the receiver.</a:t>
            </a:r>
          </a:p>
          <a:p>
            <a:pPr lvl="1" eaLnBrk="1" hangingPunct="1"/>
            <a:r>
              <a:rPr lang="en-US" sz="2400" smtClean="0"/>
              <a:t>UDP has an optional checksum covering the payload and addressing information from the UDP and IP headers.</a:t>
            </a:r>
          </a:p>
          <a:p>
            <a:pPr lvl="1" eaLnBrk="1" hangingPunct="1"/>
            <a:r>
              <a:rPr lang="en-US" sz="2400" smtClean="0"/>
              <a:t>TCP provides a checksum for protecting the payload and addressing information from the TCP and IP headers.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25"/>
          <p:cNvSpPr>
            <a:spLocks noGrp="1"/>
          </p:cNvSpPr>
          <p:nvPr>
            <p:ph type="title"/>
          </p:nvPr>
        </p:nvSpPr>
        <p:spPr/>
        <p:txBody>
          <a:bodyPr/>
          <a:lstStyle/>
          <a:p>
            <a:pPr eaLnBrk="1" hangingPunct="1"/>
            <a:r>
              <a:rPr lang="en-US" dirty="0" smtClean="0"/>
              <a:t>Exercise 1</a:t>
            </a:r>
            <a:endParaRPr lang="el-GR" dirty="0" smtClean="0"/>
          </a:p>
        </p:txBody>
      </p:sp>
      <mc:AlternateContent xmlns:mc="http://schemas.openxmlformats.org/markup-compatibility/2006">
        <mc:Choice xmlns:a14="http://schemas.microsoft.com/office/drawing/2010/main" xmlns="" Requires="a14">
          <p:sp>
            <p:nvSpPr>
              <p:cNvPr id="82946" name="Content Placeholder 127"/>
              <p:cNvSpPr>
                <a:spLocks noGrp="1"/>
              </p:cNvSpPr>
              <p:nvPr>
                <p:ph sz="half" idx="2"/>
              </p:nvPr>
            </p:nvSpPr>
            <p:spPr/>
            <p:txBody>
              <a:bodyPr/>
              <a:lstStyle/>
              <a:p>
                <a:pPr eaLnBrk="1" hangingPunct="1"/>
                <a:r>
                  <a:rPr lang="el-GR" dirty="0" smtClean="0"/>
                  <a:t>Δεδομένα</a:t>
                </a:r>
              </a:p>
              <a:p>
                <a:pPr lvl="1" eaLnBrk="1" hangingPunct="1"/>
                <a:r>
                  <a:rPr lang="en-US" dirty="0" smtClean="0"/>
                  <a:t>Distance: d</a:t>
                </a:r>
                <a:r>
                  <a:rPr lang="en-US" baseline="-25000" dirty="0" smtClean="0"/>
                  <a:t>1</a:t>
                </a:r>
                <a:r>
                  <a:rPr lang="en-US" dirty="0" smtClean="0"/>
                  <a:t>, d</a:t>
                </a:r>
                <a:r>
                  <a:rPr lang="en-US" baseline="-25000" dirty="0" smtClean="0"/>
                  <a:t>2</a:t>
                </a:r>
              </a:p>
              <a:p>
                <a:pPr lvl="1" eaLnBrk="1" hangingPunct="1"/>
                <a:r>
                  <a:rPr lang="en-US" dirty="0" smtClean="0"/>
                  <a:t>Bandwidth: b</a:t>
                </a:r>
                <a:r>
                  <a:rPr lang="en-US" baseline="-25000" dirty="0" smtClean="0"/>
                  <a:t>1</a:t>
                </a:r>
                <a:r>
                  <a:rPr lang="en-US" dirty="0" smtClean="0"/>
                  <a:t>, b</a:t>
                </a:r>
                <a:r>
                  <a:rPr lang="en-US" baseline="-25000" dirty="0" smtClean="0"/>
                  <a:t>2</a:t>
                </a:r>
              </a:p>
              <a:p>
                <a:pPr lvl="1" eaLnBrk="1" hangingPunct="1"/>
                <a:r>
                  <a:rPr lang="en-US" dirty="0" smtClean="0"/>
                  <a:t>Propagation Velocity: v</a:t>
                </a:r>
              </a:p>
              <a:p>
                <a:pPr lvl="1" eaLnBrk="1" hangingPunct="1"/>
                <a:r>
                  <a:rPr lang="en-US" dirty="0" smtClean="0"/>
                  <a:t>Max total delay: </a:t>
                </a:r>
                <a:r>
                  <a:rPr lang="el-GR" dirty="0" smtClean="0"/>
                  <a:t>τ</a:t>
                </a:r>
                <a:endParaRPr lang="en-US" dirty="0" smtClean="0"/>
              </a:p>
              <a:p>
                <a:pPr eaLnBrk="1" hangingPunct="1"/>
                <a:r>
                  <a:rPr lang="el-GR" dirty="0" smtClean="0"/>
                  <a:t>Ζητούμενα</a:t>
                </a:r>
              </a:p>
              <a:p>
                <a:pPr lvl="1" eaLnBrk="1" hangingPunct="1"/>
                <a:r>
                  <a:rPr lang="en-US" dirty="0" smtClean="0"/>
                  <a:t>Packet size p, such that total delay </a:t>
                </a:r>
                <a14:m>
                  <m:oMath xmlns:m="http://schemas.openxmlformats.org/officeDocument/2006/math">
                    <m:r>
                      <a:rPr lang="en-US" b="0" i="1" smtClean="0">
                        <a:latin typeface="Cambria Math"/>
                      </a:rPr>
                      <m:t>𝐷</m:t>
                    </m:r>
                    <m:r>
                      <a:rPr lang="en-US" b="0" i="1" smtClean="0">
                        <a:latin typeface="Cambria Math"/>
                        <a:ea typeface="Cambria Math"/>
                      </a:rPr>
                      <m:t>≤</m:t>
                    </m:r>
                    <m:r>
                      <a:rPr lang="el-GR" b="0" i="1" smtClean="0">
                        <a:latin typeface="Cambria Math"/>
                        <a:ea typeface="Cambria Math"/>
                      </a:rPr>
                      <m:t>𝜏</m:t>
                    </m:r>
                  </m:oMath>
                </a14:m>
                <a:endParaRPr lang="el-GR" dirty="0" smtClean="0"/>
              </a:p>
            </p:txBody>
          </p:sp>
        </mc:Choice>
        <mc:Fallback>
          <p:sp>
            <p:nvSpPr>
              <p:cNvPr id="82946" name="Content Placeholder 127"/>
              <p:cNvSpPr>
                <a:spLocks noGrp="1" noRot="1" noChangeAspect="1" noMove="1" noResize="1" noEditPoints="1" noAdjustHandles="1" noChangeArrowheads="1" noChangeShapeType="1" noTextEdit="1"/>
              </p:cNvSpPr>
              <p:nvPr>
                <p:ph sz="half" idx="2"/>
              </p:nvPr>
            </p:nvSpPr>
            <p:spPr>
              <a:blipFill rotWithShape="1">
                <a:blip r:embed="rId2" cstate="print"/>
                <a:stretch>
                  <a:fillRect l="-2719" t="-1213"/>
                </a:stretch>
              </a:blipFill>
            </p:spPr>
            <p:txBody>
              <a:bodyPr/>
              <a:lstStyle/>
              <a:p>
                <a:r>
                  <a:rPr lang="el-GR">
                    <a:noFill/>
                  </a:rPr>
                  <a:t> </a:t>
                </a:r>
              </a:p>
            </p:txBody>
          </p:sp>
        </mc:Fallback>
      </mc:AlternateContent>
      <p:grpSp>
        <p:nvGrpSpPr>
          <p:cNvPr id="82947" name="Group 124"/>
          <p:cNvGrpSpPr>
            <a:grpSpLocks/>
          </p:cNvGrpSpPr>
          <p:nvPr/>
        </p:nvGrpSpPr>
        <p:grpSpPr bwMode="auto">
          <a:xfrm>
            <a:off x="212725" y="1628775"/>
            <a:ext cx="4335463" cy="4968875"/>
            <a:chOff x="212802" y="1628800"/>
            <a:chExt cx="4335333" cy="4968552"/>
          </a:xfrm>
        </p:grpSpPr>
        <p:sp>
          <p:nvSpPr>
            <p:cNvPr id="33" name="Parallelogram 32"/>
            <p:cNvSpPr/>
            <p:nvPr/>
          </p:nvSpPr>
          <p:spPr>
            <a:xfrm rot="1899848" flipH="1">
              <a:off x="212802" y="2706643"/>
              <a:ext cx="2214497" cy="634959"/>
            </a:xfrm>
            <a:prstGeom prst="parallelogram">
              <a:avLst>
                <a:gd name="adj" fmla="val 61022"/>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l-GR"/>
            </a:p>
          </p:txBody>
        </p:sp>
        <p:sp>
          <p:nvSpPr>
            <p:cNvPr id="82949" name="TextBox 3"/>
            <p:cNvSpPr txBox="1">
              <a:spLocks noChangeArrowheads="1"/>
            </p:cNvSpPr>
            <p:nvPr/>
          </p:nvSpPr>
          <p:spPr bwMode="auto">
            <a:xfrm>
              <a:off x="378403" y="1628800"/>
              <a:ext cx="317716" cy="369332"/>
            </a:xfrm>
            <a:prstGeom prst="rect">
              <a:avLst/>
            </a:prstGeom>
            <a:noFill/>
            <a:ln w="9525">
              <a:noFill/>
              <a:miter lim="800000"/>
              <a:headEnd/>
              <a:tailEnd/>
            </a:ln>
          </p:spPr>
          <p:txBody>
            <a:bodyPr wrap="none">
              <a:spAutoFit/>
            </a:bodyPr>
            <a:lstStyle/>
            <a:p>
              <a:r>
                <a:rPr lang="el-GR">
                  <a:latin typeface="Calibri" pitchFamily="34" charset="0"/>
                </a:rPr>
                <a:t>Α</a:t>
              </a:r>
            </a:p>
          </p:txBody>
        </p:sp>
        <p:sp>
          <p:nvSpPr>
            <p:cNvPr id="82950" name="TextBox 4"/>
            <p:cNvSpPr txBox="1">
              <a:spLocks noChangeArrowheads="1"/>
            </p:cNvSpPr>
            <p:nvPr/>
          </p:nvSpPr>
          <p:spPr bwMode="auto">
            <a:xfrm>
              <a:off x="3635896" y="1628800"/>
              <a:ext cx="309700" cy="369332"/>
            </a:xfrm>
            <a:prstGeom prst="rect">
              <a:avLst/>
            </a:prstGeom>
            <a:noFill/>
            <a:ln w="9525">
              <a:noFill/>
              <a:miter lim="800000"/>
              <a:headEnd/>
              <a:tailEnd/>
            </a:ln>
          </p:spPr>
          <p:txBody>
            <a:bodyPr wrap="none">
              <a:spAutoFit/>
            </a:bodyPr>
            <a:lstStyle/>
            <a:p>
              <a:r>
                <a:rPr lang="el-GR">
                  <a:latin typeface="Calibri" pitchFamily="34" charset="0"/>
                </a:rPr>
                <a:t>Β</a:t>
              </a:r>
            </a:p>
          </p:txBody>
        </p:sp>
        <p:sp>
          <p:nvSpPr>
            <p:cNvPr id="82951" name="TextBox 5"/>
            <p:cNvSpPr txBox="1">
              <a:spLocks noChangeArrowheads="1"/>
            </p:cNvSpPr>
            <p:nvPr/>
          </p:nvSpPr>
          <p:spPr bwMode="auto">
            <a:xfrm>
              <a:off x="1936101" y="1628800"/>
              <a:ext cx="314510" cy="369332"/>
            </a:xfrm>
            <a:prstGeom prst="rect">
              <a:avLst/>
            </a:prstGeom>
            <a:noFill/>
            <a:ln w="9525">
              <a:noFill/>
              <a:miter lim="800000"/>
              <a:headEnd/>
              <a:tailEnd/>
            </a:ln>
          </p:spPr>
          <p:txBody>
            <a:bodyPr wrap="none">
              <a:spAutoFit/>
            </a:bodyPr>
            <a:lstStyle/>
            <a:p>
              <a:r>
                <a:rPr lang="el-GR">
                  <a:latin typeface="Calibri" pitchFamily="34" charset="0"/>
                </a:rPr>
                <a:t>Δ</a:t>
              </a:r>
            </a:p>
          </p:txBody>
        </p:sp>
        <p:cxnSp>
          <p:nvCxnSpPr>
            <p:cNvPr id="8" name="Straight Arrow Connector 7"/>
            <p:cNvCxnSpPr>
              <a:stCxn id="82949" idx="2"/>
            </p:cNvCxnSpPr>
            <p:nvPr/>
          </p:nvCxnSpPr>
          <p:spPr>
            <a:xfrm>
              <a:off x="536642" y="1998664"/>
              <a:ext cx="0" cy="4598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82951" idx="2"/>
            </p:cNvCxnSpPr>
            <p:nvPr/>
          </p:nvCxnSpPr>
          <p:spPr>
            <a:xfrm>
              <a:off x="2093934" y="1998664"/>
              <a:ext cx="0" cy="4598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2950" idx="2"/>
            </p:cNvCxnSpPr>
            <p:nvPr/>
          </p:nvCxnSpPr>
          <p:spPr>
            <a:xfrm>
              <a:off x="3790920" y="1998664"/>
              <a:ext cx="0" cy="4598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2955" name="TextBox 17"/>
            <p:cNvSpPr txBox="1">
              <a:spLocks noChangeArrowheads="1"/>
            </p:cNvSpPr>
            <p:nvPr/>
          </p:nvSpPr>
          <p:spPr bwMode="auto">
            <a:xfrm>
              <a:off x="1127061" y="1628800"/>
              <a:ext cx="385042" cy="369332"/>
            </a:xfrm>
            <a:prstGeom prst="rect">
              <a:avLst/>
            </a:prstGeom>
            <a:noFill/>
            <a:ln w="9525">
              <a:noFill/>
              <a:miter lim="800000"/>
              <a:headEnd/>
              <a:tailEnd/>
            </a:ln>
          </p:spPr>
          <p:txBody>
            <a:bodyPr wrap="none">
              <a:spAutoFit/>
            </a:bodyPr>
            <a:lstStyle/>
            <a:p>
              <a:r>
                <a:rPr lang="en-US">
                  <a:latin typeface="Calibri" pitchFamily="34" charset="0"/>
                </a:rPr>
                <a:t>d</a:t>
              </a:r>
              <a:r>
                <a:rPr lang="en-US" baseline="-25000">
                  <a:latin typeface="Calibri" pitchFamily="34" charset="0"/>
                </a:rPr>
                <a:t>1</a:t>
              </a:r>
              <a:endParaRPr lang="el-GR" baseline="-25000">
                <a:latin typeface="Calibri" pitchFamily="34" charset="0"/>
              </a:endParaRPr>
            </a:p>
          </p:txBody>
        </p:sp>
        <p:sp>
          <p:nvSpPr>
            <p:cNvPr id="82956" name="TextBox 18"/>
            <p:cNvSpPr txBox="1">
              <a:spLocks noChangeArrowheads="1"/>
            </p:cNvSpPr>
            <p:nvPr/>
          </p:nvSpPr>
          <p:spPr bwMode="auto">
            <a:xfrm>
              <a:off x="2771800" y="1628800"/>
              <a:ext cx="385042" cy="369332"/>
            </a:xfrm>
            <a:prstGeom prst="rect">
              <a:avLst/>
            </a:prstGeom>
            <a:noFill/>
            <a:ln w="9525">
              <a:noFill/>
              <a:miter lim="800000"/>
              <a:headEnd/>
              <a:tailEnd/>
            </a:ln>
          </p:spPr>
          <p:txBody>
            <a:bodyPr wrap="none">
              <a:spAutoFit/>
            </a:bodyPr>
            <a:lstStyle/>
            <a:p>
              <a:r>
                <a:rPr lang="en-US">
                  <a:latin typeface="Calibri" pitchFamily="34" charset="0"/>
                </a:rPr>
                <a:t>d</a:t>
              </a:r>
              <a:r>
                <a:rPr lang="en-US" baseline="-25000">
                  <a:latin typeface="Calibri" pitchFamily="34" charset="0"/>
                </a:rPr>
                <a:t>2</a:t>
              </a:r>
              <a:endParaRPr lang="el-GR" baseline="-25000">
                <a:latin typeface="Calibri" pitchFamily="34" charset="0"/>
              </a:endParaRPr>
            </a:p>
          </p:txBody>
        </p:sp>
        <p:cxnSp>
          <p:nvCxnSpPr>
            <p:cNvPr id="23" name="Straight Arrow Connector 22"/>
            <p:cNvCxnSpPr>
              <a:stCxn id="82955" idx="1"/>
              <a:endCxn id="82949" idx="3"/>
            </p:cNvCxnSpPr>
            <p:nvPr/>
          </p:nvCxnSpPr>
          <p:spPr>
            <a:xfrm flipH="1">
              <a:off x="695388" y="1812938"/>
              <a:ext cx="4317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2955" idx="3"/>
              <a:endCxn id="82951" idx="1"/>
            </p:cNvCxnSpPr>
            <p:nvPr/>
          </p:nvCxnSpPr>
          <p:spPr>
            <a:xfrm>
              <a:off x="1511338" y="1812938"/>
              <a:ext cx="42543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82956" idx="1"/>
              <a:endCxn id="82951" idx="3"/>
            </p:cNvCxnSpPr>
            <p:nvPr/>
          </p:nvCxnSpPr>
          <p:spPr>
            <a:xfrm flipH="1">
              <a:off x="2251091" y="1812938"/>
              <a:ext cx="5206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2956" idx="3"/>
              <a:endCxn id="82950" idx="1"/>
            </p:cNvCxnSpPr>
            <p:nvPr/>
          </p:nvCxnSpPr>
          <p:spPr>
            <a:xfrm>
              <a:off x="3157527" y="1812938"/>
              <a:ext cx="47782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Parallelogram 33"/>
            <p:cNvSpPr/>
            <p:nvPr/>
          </p:nvSpPr>
          <p:spPr>
            <a:xfrm rot="1899848" flipH="1">
              <a:off x="1809779" y="4463891"/>
              <a:ext cx="2289106" cy="466695"/>
            </a:xfrm>
            <a:prstGeom prst="parallelogram">
              <a:avLst>
                <a:gd name="adj" fmla="val 61022"/>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l-GR"/>
            </a:p>
          </p:txBody>
        </p:sp>
        <p:cxnSp>
          <p:nvCxnSpPr>
            <p:cNvPr id="36" name="Straight Connector 35"/>
            <p:cNvCxnSpPr/>
            <p:nvPr/>
          </p:nvCxnSpPr>
          <p:spPr>
            <a:xfrm flipH="1">
              <a:off x="536642" y="2187564"/>
              <a:ext cx="3563831"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cxnSp>
          <p:nvCxnSpPr>
            <p:cNvPr id="38" name="Straight Connector 37"/>
            <p:cNvCxnSpPr/>
            <p:nvPr/>
          </p:nvCxnSpPr>
          <p:spPr>
            <a:xfrm flipH="1">
              <a:off x="2093934" y="3105079"/>
              <a:ext cx="2006540"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sp>
          <p:nvSpPr>
            <p:cNvPr id="82964" name="TextBox 44"/>
            <p:cNvSpPr txBox="1">
              <a:spLocks noChangeArrowheads="1"/>
            </p:cNvSpPr>
            <p:nvPr/>
          </p:nvSpPr>
          <p:spPr bwMode="auto">
            <a:xfrm>
              <a:off x="3732333" y="2412608"/>
              <a:ext cx="736805" cy="369332"/>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1,prop</a:t>
              </a:r>
              <a:endParaRPr lang="el-GR" baseline="-25000">
                <a:solidFill>
                  <a:schemeClr val="accent2"/>
                </a:solidFill>
                <a:latin typeface="Calibri" pitchFamily="34" charset="0"/>
              </a:endParaRPr>
            </a:p>
          </p:txBody>
        </p:sp>
        <p:cxnSp>
          <p:nvCxnSpPr>
            <p:cNvPr id="47" name="Straight Arrow Connector 46"/>
            <p:cNvCxnSpPr/>
            <p:nvPr/>
          </p:nvCxnSpPr>
          <p:spPr>
            <a:xfrm flipV="1">
              <a:off x="3938553" y="2187564"/>
              <a:ext cx="0" cy="32065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49" name="Straight Arrow Connector 48"/>
            <p:cNvCxnSpPr/>
            <p:nvPr/>
          </p:nvCxnSpPr>
          <p:spPr>
            <a:xfrm>
              <a:off x="3938553" y="2762201"/>
              <a:ext cx="0" cy="35875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71" name="Straight Connector 70"/>
            <p:cNvCxnSpPr/>
            <p:nvPr/>
          </p:nvCxnSpPr>
          <p:spPr>
            <a:xfrm flipH="1">
              <a:off x="2100283" y="3876554"/>
              <a:ext cx="2000190"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sp>
          <p:nvSpPr>
            <p:cNvPr id="82968" name="TextBox 72"/>
            <p:cNvSpPr txBox="1">
              <a:spLocks noChangeArrowheads="1"/>
            </p:cNvSpPr>
            <p:nvPr/>
          </p:nvSpPr>
          <p:spPr bwMode="auto">
            <a:xfrm>
              <a:off x="3758152" y="3284984"/>
              <a:ext cx="757002" cy="369332"/>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1,trans</a:t>
              </a:r>
              <a:endParaRPr lang="el-GR" baseline="-25000">
                <a:solidFill>
                  <a:schemeClr val="accent2"/>
                </a:solidFill>
                <a:latin typeface="Calibri" pitchFamily="34" charset="0"/>
              </a:endParaRPr>
            </a:p>
          </p:txBody>
        </p:sp>
        <p:cxnSp>
          <p:nvCxnSpPr>
            <p:cNvPr id="74" name="Straight Arrow Connector 73"/>
            <p:cNvCxnSpPr/>
            <p:nvPr/>
          </p:nvCxnSpPr>
          <p:spPr>
            <a:xfrm flipV="1">
              <a:off x="3948078" y="3090793"/>
              <a:ext cx="0" cy="266683"/>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75" name="Straight Arrow Connector 74"/>
            <p:cNvCxnSpPr/>
            <p:nvPr/>
          </p:nvCxnSpPr>
          <p:spPr>
            <a:xfrm>
              <a:off x="3948078" y="3573362"/>
              <a:ext cx="0" cy="30319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92" name="Straight Connector 91"/>
            <p:cNvCxnSpPr/>
            <p:nvPr/>
          </p:nvCxnSpPr>
          <p:spPr>
            <a:xfrm flipH="1">
              <a:off x="3790920" y="4941698"/>
              <a:ext cx="309554"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cxnSp>
          <p:nvCxnSpPr>
            <p:cNvPr id="94" name="Straight Connector 93"/>
            <p:cNvCxnSpPr/>
            <p:nvPr/>
          </p:nvCxnSpPr>
          <p:spPr>
            <a:xfrm flipH="1">
              <a:off x="3790920" y="5517922"/>
              <a:ext cx="309554"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sp>
          <p:nvSpPr>
            <p:cNvPr id="82973" name="TextBox 99"/>
            <p:cNvSpPr txBox="1">
              <a:spLocks noChangeArrowheads="1"/>
            </p:cNvSpPr>
            <p:nvPr/>
          </p:nvSpPr>
          <p:spPr bwMode="auto">
            <a:xfrm>
              <a:off x="3758152" y="4201369"/>
              <a:ext cx="736805" cy="369332"/>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2,prop</a:t>
              </a:r>
              <a:endParaRPr lang="el-GR" baseline="-25000">
                <a:solidFill>
                  <a:schemeClr val="accent2"/>
                </a:solidFill>
                <a:latin typeface="Calibri" pitchFamily="34" charset="0"/>
              </a:endParaRPr>
            </a:p>
          </p:txBody>
        </p:sp>
        <p:cxnSp>
          <p:nvCxnSpPr>
            <p:cNvPr id="101" name="Straight Arrow Connector 100"/>
            <p:cNvCxnSpPr/>
            <p:nvPr/>
          </p:nvCxnSpPr>
          <p:spPr>
            <a:xfrm flipV="1">
              <a:off x="3971889" y="3897191"/>
              <a:ext cx="0" cy="40002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02" name="Straight Arrow Connector 101"/>
            <p:cNvCxnSpPr/>
            <p:nvPr/>
          </p:nvCxnSpPr>
          <p:spPr>
            <a:xfrm>
              <a:off x="3963953" y="4549610"/>
              <a:ext cx="0" cy="36034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82976" name="TextBox 102"/>
            <p:cNvSpPr txBox="1">
              <a:spLocks noChangeArrowheads="1"/>
            </p:cNvSpPr>
            <p:nvPr/>
          </p:nvSpPr>
          <p:spPr bwMode="auto">
            <a:xfrm>
              <a:off x="3791133" y="5039316"/>
              <a:ext cx="757002" cy="369332"/>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2,trans</a:t>
              </a:r>
              <a:endParaRPr lang="el-GR" baseline="-25000">
                <a:solidFill>
                  <a:schemeClr val="accent2"/>
                </a:solidFill>
                <a:latin typeface="Calibri" pitchFamily="34" charset="0"/>
              </a:endParaRPr>
            </a:p>
          </p:txBody>
        </p:sp>
        <p:cxnSp>
          <p:nvCxnSpPr>
            <p:cNvPr id="104" name="Straight Arrow Connector 103"/>
            <p:cNvCxnSpPr/>
            <p:nvPr/>
          </p:nvCxnSpPr>
          <p:spPr>
            <a:xfrm flipV="1">
              <a:off x="3981414" y="4941698"/>
              <a:ext cx="0" cy="165089"/>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05" name="Straight Arrow Connector 104"/>
            <p:cNvCxnSpPr/>
            <p:nvPr/>
          </p:nvCxnSpPr>
          <p:spPr>
            <a:xfrm>
              <a:off x="3981414" y="5346483"/>
              <a:ext cx="0" cy="171439"/>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p:cNvSpPr>
          <p:nvPr>
            <p:ph type="title"/>
          </p:nvPr>
        </p:nvSpPr>
        <p:spPr/>
        <p:txBody>
          <a:bodyPr/>
          <a:lstStyle/>
          <a:p>
            <a:pPr eaLnBrk="1" hangingPunct="1"/>
            <a:r>
              <a:rPr lang="en-US" dirty="0" smtClean="0"/>
              <a:t>Exercise 10</a:t>
            </a:r>
          </a:p>
        </p:txBody>
      </p:sp>
      <p:sp>
        <p:nvSpPr>
          <p:cNvPr id="110594" name="Rectangle 3"/>
          <p:cNvSpPr>
            <a:spLocks noGrp="1"/>
          </p:cNvSpPr>
          <p:nvPr>
            <p:ph type="body" idx="1"/>
          </p:nvPr>
        </p:nvSpPr>
        <p:spPr/>
        <p:txBody>
          <a:bodyPr>
            <a:normAutofit lnSpcReduction="10000"/>
          </a:bodyPr>
          <a:lstStyle/>
          <a:p>
            <a:pPr eaLnBrk="1" hangingPunct="1">
              <a:lnSpc>
                <a:spcPct val="90000"/>
              </a:lnSpc>
            </a:pPr>
            <a:r>
              <a:rPr lang="en-US" dirty="0" smtClean="0"/>
              <a:t>A protocol does not have access to the headers of the lower layer protocols</a:t>
            </a:r>
          </a:p>
          <a:p>
            <a:pPr eaLnBrk="1" hangingPunct="1">
              <a:lnSpc>
                <a:spcPct val="90000"/>
              </a:lnSpc>
            </a:pPr>
            <a:r>
              <a:rPr lang="en-US" dirty="0" smtClean="0"/>
              <a:t>Problems are addressed locally, without retransmitting the packet throughout the entire path</a:t>
            </a:r>
          </a:p>
          <a:p>
            <a:pPr eaLnBrk="1" hangingPunct="1">
              <a:lnSpc>
                <a:spcPct val="90000"/>
              </a:lnSpc>
            </a:pPr>
            <a:r>
              <a:rPr lang="en-US" dirty="0" smtClean="0"/>
              <a:t>Error correction may need data from previous packets</a:t>
            </a:r>
          </a:p>
          <a:p>
            <a:pPr lvl="1" eaLnBrk="1" hangingPunct="1">
              <a:lnSpc>
                <a:spcPct val="90000"/>
              </a:lnSpc>
            </a:pPr>
            <a:r>
              <a:rPr lang="en-US" dirty="0" smtClean="0"/>
              <a:t>Increased delay and memory needs by low layer network devices, in order to run sophisticated algorithms</a:t>
            </a:r>
          </a:p>
          <a:p>
            <a:pPr eaLnBrk="1" hangingPunct="1">
              <a:lnSpc>
                <a:spcPct val="90000"/>
              </a:lnSpc>
              <a:buFont typeface="Arial" charset="0"/>
              <a:buNone/>
            </a:pP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10</a:t>
            </a:r>
            <a:endParaRPr lang="el-GR" dirty="0"/>
          </a:p>
        </p:txBody>
      </p:sp>
      <p:sp>
        <p:nvSpPr>
          <p:cNvPr id="54" name="Content Placeholder 53"/>
          <p:cNvSpPr>
            <a:spLocks noGrp="1"/>
          </p:cNvSpPr>
          <p:nvPr>
            <p:ph idx="1"/>
          </p:nvPr>
        </p:nvSpPr>
        <p:spPr/>
        <p:txBody>
          <a:bodyPr/>
          <a:lstStyle/>
          <a:p>
            <a:r>
              <a:rPr lang="en-US" dirty="0"/>
              <a:t>Link layer retransmissions versus transport layer retransmissions</a:t>
            </a:r>
            <a:endParaRPr lang="el-GR" dirty="0"/>
          </a:p>
          <a:p>
            <a:endParaRPr lang="el-GR" dirty="0"/>
          </a:p>
        </p:txBody>
      </p:sp>
      <p:sp>
        <p:nvSpPr>
          <p:cNvPr id="4" name="Rectangle 3"/>
          <p:cNvSpPr/>
          <p:nvPr/>
        </p:nvSpPr>
        <p:spPr>
          <a:xfrm>
            <a:off x="539552" y="3287893"/>
            <a:ext cx="100811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Host A</a:t>
            </a:r>
            <a:endParaRPr lang="el-GR" dirty="0"/>
          </a:p>
        </p:txBody>
      </p:sp>
      <p:sp>
        <p:nvSpPr>
          <p:cNvPr id="5" name="Rectangle 4"/>
          <p:cNvSpPr/>
          <p:nvPr/>
        </p:nvSpPr>
        <p:spPr>
          <a:xfrm>
            <a:off x="7596336" y="3287893"/>
            <a:ext cx="100811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Host B</a:t>
            </a:r>
            <a:endParaRPr lang="el-GR" dirty="0"/>
          </a:p>
        </p:txBody>
      </p:sp>
      <p:grpSp>
        <p:nvGrpSpPr>
          <p:cNvPr id="43" name="Group 42"/>
          <p:cNvGrpSpPr/>
          <p:nvPr/>
        </p:nvGrpSpPr>
        <p:grpSpPr>
          <a:xfrm>
            <a:off x="6476912" y="3811544"/>
            <a:ext cx="654672" cy="173017"/>
            <a:chOff x="4604704" y="4077072"/>
            <a:chExt cx="654672" cy="173017"/>
          </a:xfrm>
        </p:grpSpPr>
        <p:sp>
          <p:nvSpPr>
            <p:cNvPr id="41" name="Oval 40"/>
            <p:cNvSpPr/>
            <p:nvPr/>
          </p:nvSpPr>
          <p:spPr>
            <a:xfrm>
              <a:off x="4604704" y="4077072"/>
              <a:ext cx="654672" cy="173017"/>
            </a:xfrm>
            <a:prstGeom prst="ellipse">
              <a:avLst/>
            </a:prstGeom>
            <a:noFill/>
            <a:ln>
              <a:solidFill>
                <a:schemeClr val="accent1">
                  <a:alpha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l-GR"/>
            </a:p>
          </p:txBody>
        </p:sp>
        <p:sp>
          <p:nvSpPr>
            <p:cNvPr id="42" name="Oval 41"/>
            <p:cNvSpPr/>
            <p:nvPr/>
          </p:nvSpPr>
          <p:spPr>
            <a:xfrm>
              <a:off x="4701351" y="4105908"/>
              <a:ext cx="461379" cy="115345"/>
            </a:xfrm>
            <a:prstGeom prst="ellipse">
              <a:avLst/>
            </a:prstGeom>
            <a:noFill/>
            <a:ln>
              <a:solidFill>
                <a:schemeClr val="accent1">
                  <a:alpha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l-GR"/>
            </a:p>
          </p:txBody>
        </p:sp>
      </p:grpSp>
      <p:sp>
        <p:nvSpPr>
          <p:cNvPr id="6" name="Oval 5"/>
          <p:cNvSpPr/>
          <p:nvPr/>
        </p:nvSpPr>
        <p:spPr>
          <a:xfrm>
            <a:off x="1979712" y="3287893"/>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r>
              <a:rPr lang="en-US" baseline="-25000" dirty="0" smtClean="0"/>
              <a:t>1</a:t>
            </a:r>
            <a:endParaRPr lang="el-GR" baseline="-25000" dirty="0"/>
          </a:p>
        </p:txBody>
      </p:sp>
      <p:sp>
        <p:nvSpPr>
          <p:cNvPr id="7" name="Oval 6"/>
          <p:cNvSpPr/>
          <p:nvPr/>
        </p:nvSpPr>
        <p:spPr>
          <a:xfrm>
            <a:off x="2843808" y="4062469"/>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r>
              <a:rPr lang="en-US" baseline="-25000" dirty="0"/>
              <a:t>2</a:t>
            </a:r>
            <a:endParaRPr lang="el-GR" baseline="-25000" dirty="0"/>
          </a:p>
        </p:txBody>
      </p:sp>
      <p:sp>
        <p:nvSpPr>
          <p:cNvPr id="8" name="Oval 7"/>
          <p:cNvSpPr/>
          <p:nvPr/>
        </p:nvSpPr>
        <p:spPr>
          <a:xfrm>
            <a:off x="4355976" y="3779594"/>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r>
              <a:rPr lang="en-US" baseline="-25000" dirty="0"/>
              <a:t>3</a:t>
            </a:r>
            <a:endParaRPr lang="el-GR" baseline="-25000" dirty="0"/>
          </a:p>
        </p:txBody>
      </p:sp>
      <p:sp>
        <p:nvSpPr>
          <p:cNvPr id="9" name="Oval 8"/>
          <p:cNvSpPr/>
          <p:nvPr/>
        </p:nvSpPr>
        <p:spPr>
          <a:xfrm>
            <a:off x="5076056" y="2864229"/>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r>
              <a:rPr lang="en-US" baseline="-25000" dirty="0"/>
              <a:t>4</a:t>
            </a:r>
            <a:endParaRPr lang="el-GR" baseline="-25000" dirty="0"/>
          </a:p>
        </p:txBody>
      </p:sp>
      <p:sp>
        <p:nvSpPr>
          <p:cNvPr id="10" name="Oval 9"/>
          <p:cNvSpPr/>
          <p:nvPr/>
        </p:nvSpPr>
        <p:spPr>
          <a:xfrm>
            <a:off x="6084168" y="3866277"/>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r>
              <a:rPr lang="en-US" baseline="-25000" dirty="0"/>
              <a:t>5</a:t>
            </a:r>
            <a:endParaRPr lang="el-GR" baseline="-25000" dirty="0"/>
          </a:p>
        </p:txBody>
      </p:sp>
      <p:cxnSp>
        <p:nvCxnSpPr>
          <p:cNvPr id="16" name="Straight Connector 15"/>
          <p:cNvCxnSpPr>
            <a:stCxn id="4" idx="3"/>
            <a:endCxn id="6" idx="2"/>
          </p:cNvCxnSpPr>
          <p:nvPr/>
        </p:nvCxnSpPr>
        <p:spPr>
          <a:xfrm>
            <a:off x="1547664" y="3575925"/>
            <a:ext cx="432048"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5"/>
            <a:endCxn id="7" idx="1"/>
          </p:cNvCxnSpPr>
          <p:nvPr/>
        </p:nvCxnSpPr>
        <p:spPr>
          <a:xfrm>
            <a:off x="2471413" y="3779594"/>
            <a:ext cx="456758" cy="36723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7" idx="6"/>
            <a:endCxn id="8" idx="2"/>
          </p:cNvCxnSpPr>
          <p:nvPr/>
        </p:nvCxnSpPr>
        <p:spPr>
          <a:xfrm flipV="1">
            <a:off x="3419872" y="4067626"/>
            <a:ext cx="936104" cy="282875"/>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8" idx="7"/>
            <a:endCxn id="9" idx="3"/>
          </p:cNvCxnSpPr>
          <p:nvPr/>
        </p:nvCxnSpPr>
        <p:spPr>
          <a:xfrm flipV="1">
            <a:off x="4847677" y="3355930"/>
            <a:ext cx="312742" cy="508027"/>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9" idx="5"/>
            <a:endCxn id="10" idx="1"/>
          </p:cNvCxnSpPr>
          <p:nvPr/>
        </p:nvCxnSpPr>
        <p:spPr>
          <a:xfrm>
            <a:off x="5567757" y="3355930"/>
            <a:ext cx="600774" cy="59471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10" idx="6"/>
          </p:cNvCxnSpPr>
          <p:nvPr/>
        </p:nvCxnSpPr>
        <p:spPr>
          <a:xfrm flipV="1">
            <a:off x="6660232" y="3863957"/>
            <a:ext cx="144016" cy="290352"/>
          </a:xfrm>
          <a:prstGeom prst="bentConnector2">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5" idx="1"/>
          </p:cNvCxnSpPr>
          <p:nvPr/>
        </p:nvCxnSpPr>
        <p:spPr>
          <a:xfrm rot="10800000">
            <a:off x="7380312" y="3287893"/>
            <a:ext cx="216024" cy="288032"/>
          </a:xfrm>
          <a:prstGeom prst="bentConnector2">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7028996" y="3201384"/>
            <a:ext cx="654672" cy="173017"/>
            <a:chOff x="4604704" y="4077072"/>
            <a:chExt cx="654672" cy="173017"/>
          </a:xfrm>
        </p:grpSpPr>
        <p:sp>
          <p:nvSpPr>
            <p:cNvPr id="45" name="Oval 44"/>
            <p:cNvSpPr/>
            <p:nvPr/>
          </p:nvSpPr>
          <p:spPr>
            <a:xfrm>
              <a:off x="4604704" y="4077072"/>
              <a:ext cx="654672" cy="173017"/>
            </a:xfrm>
            <a:prstGeom prst="ellipse">
              <a:avLst/>
            </a:prstGeom>
            <a:noFill/>
            <a:ln>
              <a:solidFill>
                <a:schemeClr val="accent1">
                  <a:alpha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l-GR"/>
            </a:p>
          </p:txBody>
        </p:sp>
        <p:sp>
          <p:nvSpPr>
            <p:cNvPr id="46" name="Oval 45"/>
            <p:cNvSpPr/>
            <p:nvPr/>
          </p:nvSpPr>
          <p:spPr>
            <a:xfrm>
              <a:off x="4701351" y="4105908"/>
              <a:ext cx="461379" cy="115345"/>
            </a:xfrm>
            <a:prstGeom prst="ellipse">
              <a:avLst/>
            </a:prstGeom>
            <a:noFill/>
            <a:ln>
              <a:solidFill>
                <a:schemeClr val="accent1">
                  <a:alpha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l-GR"/>
            </a:p>
          </p:txBody>
        </p:sp>
      </p:grpSp>
      <p:cxnSp>
        <p:nvCxnSpPr>
          <p:cNvPr id="50" name="Straight Arrow Connector 49"/>
          <p:cNvCxnSpPr/>
          <p:nvPr/>
        </p:nvCxnSpPr>
        <p:spPr>
          <a:xfrm flipH="1" flipV="1">
            <a:off x="7236296" y="3840380"/>
            <a:ext cx="447372" cy="88767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51" name="TextBox 50"/>
          <p:cNvSpPr txBox="1"/>
          <p:nvPr/>
        </p:nvSpPr>
        <p:spPr>
          <a:xfrm>
            <a:off x="6855576" y="4707606"/>
            <a:ext cx="1656184" cy="646331"/>
          </a:xfrm>
          <a:prstGeom prst="rect">
            <a:avLst/>
          </a:prstGeom>
          <a:noFill/>
        </p:spPr>
        <p:txBody>
          <a:bodyPr wrap="square" rtlCol="0">
            <a:spAutoFit/>
          </a:bodyPr>
          <a:lstStyle/>
          <a:p>
            <a:pPr algn="ctr"/>
            <a:r>
              <a:rPr lang="en-US" dirty="0" smtClean="0">
                <a:solidFill>
                  <a:schemeClr val="accent2"/>
                </a:solidFill>
              </a:rPr>
              <a:t>Bit errors happen here</a:t>
            </a:r>
            <a:endParaRPr lang="el-GR" dirty="0">
              <a:solidFill>
                <a:schemeClr val="accent2"/>
              </a:solidFill>
            </a:endParaRPr>
          </a:p>
        </p:txBody>
      </p:sp>
    </p:spTree>
    <p:extLst>
      <p:ext uri="{BB962C8B-B14F-4D97-AF65-F5344CB8AC3E}">
        <p14:creationId xmlns:p14="http://schemas.microsoft.com/office/powerpoint/2010/main" xmlns="" val="831770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le 1"/>
          <p:cNvSpPr>
            <a:spLocks noGrp="1"/>
          </p:cNvSpPr>
          <p:nvPr>
            <p:ph type="title" idx="4294967295"/>
          </p:nvPr>
        </p:nvSpPr>
        <p:spPr>
          <a:xfrm>
            <a:off x="722313" y="4406900"/>
            <a:ext cx="7772400" cy="1362075"/>
          </a:xfrm>
        </p:spPr>
        <p:txBody>
          <a:bodyPr anchor="t"/>
          <a:lstStyle/>
          <a:p>
            <a:pPr algn="l" eaLnBrk="1" hangingPunct="1"/>
            <a:r>
              <a:rPr lang="en-US" sz="4000" b="1" smtClean="0"/>
              <a:t>EXERCISE 11</a:t>
            </a:r>
            <a:endParaRPr lang="el-GR" sz="4000" b="1" smtClean="0"/>
          </a:p>
        </p:txBody>
      </p:sp>
      <p:sp>
        <p:nvSpPr>
          <p:cNvPr id="3" name="Text Placeholder 2"/>
          <p:cNvSpPr>
            <a:spLocks noGrp="1"/>
          </p:cNvSpPr>
          <p:nvPr>
            <p:ph type="body" idx="4294967295"/>
          </p:nvPr>
        </p:nvSpPr>
        <p:spPr>
          <a:xfrm>
            <a:off x="722313" y="2906713"/>
            <a:ext cx="7772400" cy="1500187"/>
          </a:xfrm>
        </p:spPr>
        <p:txBody>
          <a:bodyPr rtlCol="0" anchor="b">
            <a:normAutofit/>
          </a:bodyPr>
          <a:lstStyle/>
          <a:p>
            <a:pPr marL="0" indent="0" eaLnBrk="1" fontAlgn="auto" hangingPunct="1">
              <a:spcAft>
                <a:spcPts val="0"/>
              </a:spcAft>
              <a:buFont typeface="Arial" pitchFamily="34" charset="0"/>
              <a:buNone/>
              <a:defRPr/>
            </a:pPr>
            <a:endParaRPr lang="el-GR" sz="2000" dirty="0">
              <a:solidFill>
                <a:schemeClr val="tx1">
                  <a:tint val="75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p:cNvSpPr>
          <p:nvPr>
            <p:ph type="title"/>
          </p:nvPr>
        </p:nvSpPr>
        <p:spPr/>
        <p:txBody>
          <a:bodyPr/>
          <a:lstStyle/>
          <a:p>
            <a:r>
              <a:rPr lang="en-US" smtClean="0"/>
              <a:t>Exercise 11</a:t>
            </a:r>
          </a:p>
        </p:txBody>
      </p:sp>
      <p:sp>
        <p:nvSpPr>
          <p:cNvPr id="175107" name="Rectangle 3"/>
          <p:cNvSpPr>
            <a:spLocks noGrp="1"/>
          </p:cNvSpPr>
          <p:nvPr>
            <p:ph type="body" idx="1"/>
          </p:nvPr>
        </p:nvSpPr>
        <p:spPr/>
        <p:txBody>
          <a:bodyPr>
            <a:normAutofit fontScale="92500" lnSpcReduction="20000"/>
          </a:bodyPr>
          <a:lstStyle/>
          <a:p>
            <a:r>
              <a:rPr lang="en-US" sz="2800" dirty="0" smtClean="0"/>
              <a:t>32-bit IP address</a:t>
            </a:r>
          </a:p>
          <a:p>
            <a:pPr lvl="1"/>
            <a:r>
              <a:rPr lang="en-US" sz="2400" dirty="0" smtClean="0"/>
              <a:t>Network layer address</a:t>
            </a:r>
          </a:p>
          <a:p>
            <a:pPr lvl="1"/>
            <a:r>
              <a:rPr lang="en-US" sz="2400" dirty="0" smtClean="0"/>
              <a:t>Used to get datagram to destination IP subnet</a:t>
            </a:r>
          </a:p>
          <a:p>
            <a:pPr lvl="1"/>
            <a:r>
              <a:rPr lang="en-US" sz="2400" dirty="0" smtClean="0"/>
              <a:t>New address assigned to the interface (manually or by DHCP server) every time it changes </a:t>
            </a:r>
            <a:r>
              <a:rPr lang="en-US" sz="2400" b="1" dirty="0" smtClean="0">
                <a:solidFill>
                  <a:srgbClr val="3333FF"/>
                </a:solidFill>
              </a:rPr>
              <a:t>network</a:t>
            </a:r>
            <a:endParaRPr lang="en-US" sz="2400" b="1" dirty="0" smtClean="0"/>
          </a:p>
          <a:p>
            <a:r>
              <a:rPr lang="en-US" sz="2800" dirty="0" smtClean="0"/>
              <a:t>48-bit MAC address (for most LANs)</a:t>
            </a:r>
          </a:p>
          <a:p>
            <a:pPr lvl="1"/>
            <a:r>
              <a:rPr lang="en-US" sz="2400" dirty="0" smtClean="0"/>
              <a:t>Link layer address</a:t>
            </a:r>
          </a:p>
          <a:p>
            <a:pPr lvl="1"/>
            <a:r>
              <a:rPr lang="en-US" sz="2400" dirty="0" smtClean="0"/>
              <a:t>Used to get frame from one interface to another physically-connected interface (same network)</a:t>
            </a:r>
          </a:p>
          <a:p>
            <a:pPr lvl="1"/>
            <a:r>
              <a:rPr lang="en-US" sz="2400" dirty="0" smtClean="0"/>
              <a:t>Burned in the interface ROM</a:t>
            </a:r>
          </a:p>
          <a:p>
            <a:pPr lvl="1"/>
            <a:endParaRPr lang="en-US" sz="2400" dirty="0" smtClean="0"/>
          </a:p>
          <a:p>
            <a:r>
              <a:rPr lang="en-US" sz="2800" dirty="0" smtClean="0"/>
              <a:t>A node may have more than one interface, each one having its own MAC and IP address</a:t>
            </a:r>
          </a:p>
          <a:p>
            <a:endParaRPr lang="en-US" sz="2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p:cNvSpPr>
          <p:nvPr>
            <p:ph type="title"/>
          </p:nvPr>
        </p:nvSpPr>
        <p:spPr/>
        <p:txBody>
          <a:bodyPr/>
          <a:lstStyle/>
          <a:p>
            <a:r>
              <a:rPr lang="en-US" dirty="0" smtClean="0"/>
              <a:t>Exercise 11</a:t>
            </a:r>
          </a:p>
        </p:txBody>
      </p:sp>
      <p:sp>
        <p:nvSpPr>
          <p:cNvPr id="175107" name="Rectangle 3"/>
          <p:cNvSpPr>
            <a:spLocks noGrp="1"/>
          </p:cNvSpPr>
          <p:nvPr>
            <p:ph type="body" idx="1"/>
          </p:nvPr>
        </p:nvSpPr>
        <p:spPr/>
        <p:txBody>
          <a:bodyPr>
            <a:normAutofit fontScale="92500" lnSpcReduction="20000"/>
          </a:bodyPr>
          <a:lstStyle/>
          <a:p>
            <a:r>
              <a:rPr lang="en-US" sz="2800" dirty="0" smtClean="0"/>
              <a:t>32-bit IP address</a:t>
            </a:r>
          </a:p>
          <a:p>
            <a:pPr lvl="1"/>
            <a:r>
              <a:rPr lang="en-US" sz="2400" dirty="0" smtClean="0"/>
              <a:t>Network layer address</a:t>
            </a:r>
          </a:p>
          <a:p>
            <a:pPr lvl="1"/>
            <a:r>
              <a:rPr lang="en-US" sz="2400" dirty="0" smtClean="0"/>
              <a:t>Used to get datagram to destination IP subnet</a:t>
            </a:r>
          </a:p>
          <a:p>
            <a:pPr lvl="1"/>
            <a:r>
              <a:rPr lang="en-US" sz="2400" dirty="0" smtClean="0"/>
              <a:t>New address assigned to the interface (manually or by DHCP server) every time it changes </a:t>
            </a:r>
            <a:r>
              <a:rPr lang="en-US" sz="2400" b="1" dirty="0" smtClean="0">
                <a:solidFill>
                  <a:srgbClr val="3333FF"/>
                </a:solidFill>
              </a:rPr>
              <a:t>network</a:t>
            </a:r>
            <a:r>
              <a:rPr lang="en-US" sz="2400" dirty="0" smtClean="0"/>
              <a:t> </a:t>
            </a:r>
            <a:r>
              <a:rPr lang="en-US" sz="2400" dirty="0" smtClean="0">
                <a:solidFill>
                  <a:schemeClr val="tx1">
                    <a:lumMod val="50000"/>
                    <a:lumOff val="50000"/>
                  </a:schemeClr>
                </a:solidFill>
              </a:rPr>
              <a:t>(not geographical region)</a:t>
            </a:r>
            <a:endParaRPr lang="en-US" sz="2400" b="1" dirty="0" smtClean="0">
              <a:solidFill>
                <a:schemeClr val="tx1">
                  <a:lumMod val="50000"/>
                  <a:lumOff val="50000"/>
                </a:schemeClr>
              </a:solidFill>
            </a:endParaRPr>
          </a:p>
          <a:p>
            <a:r>
              <a:rPr lang="en-US" sz="2800" dirty="0" smtClean="0"/>
              <a:t>48-bit MAC address (for most LANs)</a:t>
            </a:r>
          </a:p>
          <a:p>
            <a:pPr lvl="1"/>
            <a:r>
              <a:rPr lang="en-US" sz="2400" dirty="0" smtClean="0"/>
              <a:t>Link layer address</a:t>
            </a:r>
          </a:p>
          <a:p>
            <a:pPr lvl="1"/>
            <a:r>
              <a:rPr lang="en-US" sz="2400" dirty="0" smtClean="0"/>
              <a:t>Used to get frame from one interface to another physically-connected interface (same network)</a:t>
            </a:r>
          </a:p>
          <a:p>
            <a:pPr lvl="1"/>
            <a:r>
              <a:rPr lang="en-US" sz="2400" dirty="0" smtClean="0"/>
              <a:t>Burned in the interface ROM</a:t>
            </a:r>
          </a:p>
          <a:p>
            <a:pPr lvl="1"/>
            <a:endParaRPr lang="en-US" sz="2400" dirty="0" smtClean="0"/>
          </a:p>
          <a:p>
            <a:r>
              <a:rPr lang="en-US" sz="2800" dirty="0" smtClean="0"/>
              <a:t>A node may have more than one interface, each one having its own MAC and IP address</a:t>
            </a:r>
          </a:p>
          <a:p>
            <a:endParaRPr lang="en-US" sz="2800" dirty="0" smtClean="0"/>
          </a:p>
        </p:txBody>
      </p:sp>
      <p:sp>
        <p:nvSpPr>
          <p:cNvPr id="2" name="Rectangle 1"/>
          <p:cNvSpPr/>
          <p:nvPr/>
        </p:nvSpPr>
        <p:spPr>
          <a:xfrm>
            <a:off x="6300192" y="1196752"/>
            <a:ext cx="1584176" cy="6480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Common Mistake</a:t>
            </a:r>
          </a:p>
        </p:txBody>
      </p:sp>
      <p:cxnSp>
        <p:nvCxnSpPr>
          <p:cNvPr id="4" name="Straight Arrow Connector 3"/>
          <p:cNvCxnSpPr>
            <a:stCxn id="2" idx="2"/>
          </p:cNvCxnSpPr>
          <p:nvPr/>
        </p:nvCxnSpPr>
        <p:spPr>
          <a:xfrm>
            <a:off x="7092280" y="1844824"/>
            <a:ext cx="0" cy="115212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xmlns="" val="2373854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pPr eaLnBrk="1" hangingPunct="1"/>
            <a:r>
              <a:rPr lang="en-US" smtClean="0"/>
              <a:t>Exercise 1</a:t>
            </a:r>
            <a:endParaRPr lang="el-GR" smtClean="0"/>
          </a:p>
        </p:txBody>
      </p:sp>
      <p:sp>
        <p:nvSpPr>
          <p:cNvPr id="3" name="Content Placeholder 2"/>
          <p:cNvSpPr>
            <a:spLocks noGrp="1" noRot="1" noChangeAspect="1" noMove="1" noResize="1" noEditPoints="1" noAdjustHandles="1" noChangeArrowheads="1" noChangeShapeType="1" noTextEdit="1"/>
          </p:cNvSpPr>
          <p:nvPr>
            <p:ph idx="1"/>
          </p:nvPr>
        </p:nvSpPr>
        <p:spPr>
          <a:xfrm>
            <a:off x="3275856" y="1600200"/>
            <a:ext cx="5394224" cy="4525963"/>
          </a:xfrm>
          <a:blipFill rotWithShape="1">
            <a:blip r:embed="rId2" cstate="print"/>
            <a:stretch>
              <a:fillRect/>
            </a:stretch>
          </a:blipFill>
        </p:spPr>
        <p:txBody>
          <a:bodyPr rtlCol="0">
            <a:normAutofit/>
          </a:bodyPr>
          <a:lstStyle/>
          <a:p>
            <a:pPr eaLnBrk="1" fontAlgn="auto" hangingPunct="1">
              <a:spcAft>
                <a:spcPts val="0"/>
              </a:spcAft>
              <a:buFont typeface="Arial" pitchFamily="34" charset="0"/>
              <a:buChar char="•"/>
              <a:defRPr/>
            </a:pPr>
            <a:r>
              <a:rPr lang="el-GR">
                <a:noFill/>
              </a:rPr>
              <a:t> </a:t>
            </a:r>
          </a:p>
        </p:txBody>
      </p:sp>
      <p:grpSp>
        <p:nvGrpSpPr>
          <p:cNvPr id="83971" name="Group 36"/>
          <p:cNvGrpSpPr>
            <a:grpSpLocks/>
          </p:cNvGrpSpPr>
          <p:nvPr/>
        </p:nvGrpSpPr>
        <p:grpSpPr bwMode="auto">
          <a:xfrm>
            <a:off x="176213" y="1628775"/>
            <a:ext cx="3203575" cy="3671888"/>
            <a:chOff x="212802" y="1628800"/>
            <a:chExt cx="4335333" cy="4968552"/>
          </a:xfrm>
        </p:grpSpPr>
        <p:sp>
          <p:nvSpPr>
            <p:cNvPr id="39" name="Parallelogram 38"/>
            <p:cNvSpPr/>
            <p:nvPr/>
          </p:nvSpPr>
          <p:spPr>
            <a:xfrm rot="1899848" flipH="1">
              <a:off x="212802" y="2707145"/>
              <a:ext cx="2214929" cy="635837"/>
            </a:xfrm>
            <a:prstGeom prst="parallelogram">
              <a:avLst>
                <a:gd name="adj" fmla="val 61022"/>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l-GR"/>
            </a:p>
          </p:txBody>
        </p:sp>
        <p:sp>
          <p:nvSpPr>
            <p:cNvPr id="83973" name="TextBox 39"/>
            <p:cNvSpPr txBox="1">
              <a:spLocks noChangeArrowheads="1"/>
            </p:cNvSpPr>
            <p:nvPr/>
          </p:nvSpPr>
          <p:spPr bwMode="auto">
            <a:xfrm>
              <a:off x="378403" y="1628800"/>
              <a:ext cx="317716" cy="369332"/>
            </a:xfrm>
            <a:prstGeom prst="rect">
              <a:avLst/>
            </a:prstGeom>
            <a:noFill/>
            <a:ln w="9525">
              <a:noFill/>
              <a:miter lim="800000"/>
              <a:headEnd/>
              <a:tailEnd/>
            </a:ln>
          </p:spPr>
          <p:txBody>
            <a:bodyPr wrap="none">
              <a:spAutoFit/>
            </a:bodyPr>
            <a:lstStyle/>
            <a:p>
              <a:r>
                <a:rPr lang="el-GR">
                  <a:latin typeface="Calibri" pitchFamily="34" charset="0"/>
                </a:rPr>
                <a:t>Α</a:t>
              </a:r>
            </a:p>
          </p:txBody>
        </p:sp>
        <p:sp>
          <p:nvSpPr>
            <p:cNvPr id="83974" name="TextBox 40"/>
            <p:cNvSpPr txBox="1">
              <a:spLocks noChangeArrowheads="1"/>
            </p:cNvSpPr>
            <p:nvPr/>
          </p:nvSpPr>
          <p:spPr bwMode="auto">
            <a:xfrm>
              <a:off x="3635896" y="1628800"/>
              <a:ext cx="309700" cy="369332"/>
            </a:xfrm>
            <a:prstGeom prst="rect">
              <a:avLst/>
            </a:prstGeom>
            <a:noFill/>
            <a:ln w="9525">
              <a:noFill/>
              <a:miter lim="800000"/>
              <a:headEnd/>
              <a:tailEnd/>
            </a:ln>
          </p:spPr>
          <p:txBody>
            <a:bodyPr wrap="none">
              <a:spAutoFit/>
            </a:bodyPr>
            <a:lstStyle/>
            <a:p>
              <a:r>
                <a:rPr lang="el-GR">
                  <a:latin typeface="Calibri" pitchFamily="34" charset="0"/>
                </a:rPr>
                <a:t>Β</a:t>
              </a:r>
            </a:p>
          </p:txBody>
        </p:sp>
        <p:sp>
          <p:nvSpPr>
            <p:cNvPr id="83975" name="TextBox 41"/>
            <p:cNvSpPr txBox="1">
              <a:spLocks noChangeArrowheads="1"/>
            </p:cNvSpPr>
            <p:nvPr/>
          </p:nvSpPr>
          <p:spPr bwMode="auto">
            <a:xfrm>
              <a:off x="1936101" y="1628800"/>
              <a:ext cx="314510" cy="369332"/>
            </a:xfrm>
            <a:prstGeom prst="rect">
              <a:avLst/>
            </a:prstGeom>
            <a:noFill/>
            <a:ln w="9525">
              <a:noFill/>
              <a:miter lim="800000"/>
              <a:headEnd/>
              <a:tailEnd/>
            </a:ln>
          </p:spPr>
          <p:txBody>
            <a:bodyPr wrap="none">
              <a:spAutoFit/>
            </a:bodyPr>
            <a:lstStyle/>
            <a:p>
              <a:r>
                <a:rPr lang="el-GR">
                  <a:latin typeface="Calibri" pitchFamily="34" charset="0"/>
                </a:rPr>
                <a:t>Δ</a:t>
              </a:r>
            </a:p>
          </p:txBody>
        </p:sp>
        <p:cxnSp>
          <p:nvCxnSpPr>
            <p:cNvPr id="43" name="Straight Arrow Connector 42"/>
            <p:cNvCxnSpPr>
              <a:stCxn id="83973" idx="2"/>
            </p:cNvCxnSpPr>
            <p:nvPr/>
          </p:nvCxnSpPr>
          <p:spPr>
            <a:xfrm>
              <a:off x="537199" y="1998273"/>
              <a:ext cx="0" cy="45990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83975" idx="2"/>
            </p:cNvCxnSpPr>
            <p:nvPr/>
          </p:nvCxnSpPr>
          <p:spPr>
            <a:xfrm>
              <a:off x="2092591" y="1998273"/>
              <a:ext cx="0" cy="45990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83974" idx="2"/>
            </p:cNvCxnSpPr>
            <p:nvPr/>
          </p:nvCxnSpPr>
          <p:spPr>
            <a:xfrm>
              <a:off x="3789773" y="1998273"/>
              <a:ext cx="0" cy="45990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3979" name="TextBox 47"/>
            <p:cNvSpPr txBox="1">
              <a:spLocks noChangeArrowheads="1"/>
            </p:cNvSpPr>
            <p:nvPr/>
          </p:nvSpPr>
          <p:spPr bwMode="auto">
            <a:xfrm>
              <a:off x="1127061" y="1628800"/>
              <a:ext cx="385042" cy="369332"/>
            </a:xfrm>
            <a:prstGeom prst="rect">
              <a:avLst/>
            </a:prstGeom>
            <a:noFill/>
            <a:ln w="9525">
              <a:noFill/>
              <a:miter lim="800000"/>
              <a:headEnd/>
              <a:tailEnd/>
            </a:ln>
          </p:spPr>
          <p:txBody>
            <a:bodyPr wrap="none">
              <a:spAutoFit/>
            </a:bodyPr>
            <a:lstStyle/>
            <a:p>
              <a:r>
                <a:rPr lang="en-US">
                  <a:latin typeface="Calibri" pitchFamily="34" charset="0"/>
                </a:rPr>
                <a:t>d</a:t>
              </a:r>
              <a:r>
                <a:rPr lang="en-US" baseline="-25000">
                  <a:latin typeface="Calibri" pitchFamily="34" charset="0"/>
                </a:rPr>
                <a:t>1</a:t>
              </a:r>
              <a:endParaRPr lang="el-GR" baseline="-25000">
                <a:latin typeface="Calibri" pitchFamily="34" charset="0"/>
              </a:endParaRPr>
            </a:p>
          </p:txBody>
        </p:sp>
        <p:sp>
          <p:nvSpPr>
            <p:cNvPr id="83980" name="TextBox 49"/>
            <p:cNvSpPr txBox="1">
              <a:spLocks noChangeArrowheads="1"/>
            </p:cNvSpPr>
            <p:nvPr/>
          </p:nvSpPr>
          <p:spPr bwMode="auto">
            <a:xfrm>
              <a:off x="2771800" y="1628800"/>
              <a:ext cx="385042" cy="369332"/>
            </a:xfrm>
            <a:prstGeom prst="rect">
              <a:avLst/>
            </a:prstGeom>
            <a:noFill/>
            <a:ln w="9525">
              <a:noFill/>
              <a:miter lim="800000"/>
              <a:headEnd/>
              <a:tailEnd/>
            </a:ln>
          </p:spPr>
          <p:txBody>
            <a:bodyPr wrap="none">
              <a:spAutoFit/>
            </a:bodyPr>
            <a:lstStyle/>
            <a:p>
              <a:r>
                <a:rPr lang="en-US">
                  <a:latin typeface="Calibri" pitchFamily="34" charset="0"/>
                </a:rPr>
                <a:t>d</a:t>
              </a:r>
              <a:r>
                <a:rPr lang="en-US" baseline="-25000">
                  <a:latin typeface="Calibri" pitchFamily="34" charset="0"/>
                </a:rPr>
                <a:t>2</a:t>
              </a:r>
              <a:endParaRPr lang="el-GR" baseline="-25000">
                <a:latin typeface="Calibri" pitchFamily="34" charset="0"/>
              </a:endParaRPr>
            </a:p>
          </p:txBody>
        </p:sp>
        <p:cxnSp>
          <p:nvCxnSpPr>
            <p:cNvPr id="51" name="Straight Arrow Connector 50"/>
            <p:cNvCxnSpPr>
              <a:stCxn id="83979" idx="1"/>
              <a:endCxn id="83973" idx="3"/>
            </p:cNvCxnSpPr>
            <p:nvPr/>
          </p:nvCxnSpPr>
          <p:spPr>
            <a:xfrm flipH="1">
              <a:off x="696176" y="1813536"/>
              <a:ext cx="43181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83979" idx="3"/>
              <a:endCxn id="83975" idx="1"/>
            </p:cNvCxnSpPr>
            <p:nvPr/>
          </p:nvCxnSpPr>
          <p:spPr>
            <a:xfrm>
              <a:off x="1512542" y="1813536"/>
              <a:ext cx="42322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83980" idx="1"/>
              <a:endCxn id="83975" idx="3"/>
            </p:cNvCxnSpPr>
            <p:nvPr/>
          </p:nvCxnSpPr>
          <p:spPr>
            <a:xfrm flipH="1">
              <a:off x="2251568" y="1813536"/>
              <a:ext cx="5198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83980" idx="3"/>
              <a:endCxn id="83974" idx="1"/>
            </p:cNvCxnSpPr>
            <p:nvPr/>
          </p:nvCxnSpPr>
          <p:spPr>
            <a:xfrm>
              <a:off x="3156016" y="1813536"/>
              <a:ext cx="47907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Parallelogram 54"/>
            <p:cNvSpPr/>
            <p:nvPr/>
          </p:nvSpPr>
          <p:spPr>
            <a:xfrm rot="1899848" flipH="1">
              <a:off x="1811161" y="4464290"/>
              <a:ext cx="2287972" cy="466138"/>
            </a:xfrm>
            <a:prstGeom prst="parallelogram">
              <a:avLst>
                <a:gd name="adj" fmla="val 61022"/>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l-GR"/>
            </a:p>
          </p:txBody>
        </p:sp>
        <p:cxnSp>
          <p:nvCxnSpPr>
            <p:cNvPr id="56" name="Straight Connector 55"/>
            <p:cNvCxnSpPr/>
            <p:nvPr/>
          </p:nvCxnSpPr>
          <p:spPr>
            <a:xfrm flipH="1">
              <a:off x="537199" y="2187306"/>
              <a:ext cx="3564083"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cxnSp>
          <p:nvCxnSpPr>
            <p:cNvPr id="57" name="Straight Connector 56"/>
            <p:cNvCxnSpPr/>
            <p:nvPr/>
          </p:nvCxnSpPr>
          <p:spPr>
            <a:xfrm flipH="1">
              <a:off x="2092591" y="3106692"/>
              <a:ext cx="2008691"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sp>
          <p:nvSpPr>
            <p:cNvPr id="83988" name="TextBox 57"/>
            <p:cNvSpPr txBox="1">
              <a:spLocks noChangeArrowheads="1"/>
            </p:cNvSpPr>
            <p:nvPr/>
          </p:nvSpPr>
          <p:spPr bwMode="auto">
            <a:xfrm>
              <a:off x="3732333" y="2412608"/>
              <a:ext cx="736805" cy="369332"/>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1,prop</a:t>
              </a:r>
              <a:endParaRPr lang="el-GR" baseline="-25000">
                <a:solidFill>
                  <a:schemeClr val="accent2"/>
                </a:solidFill>
                <a:latin typeface="Calibri" pitchFamily="34" charset="0"/>
              </a:endParaRPr>
            </a:p>
          </p:txBody>
        </p:sp>
        <p:cxnSp>
          <p:nvCxnSpPr>
            <p:cNvPr id="59" name="Straight Arrow Connector 58"/>
            <p:cNvCxnSpPr/>
            <p:nvPr/>
          </p:nvCxnSpPr>
          <p:spPr>
            <a:xfrm flipV="1">
              <a:off x="3938009" y="2187306"/>
              <a:ext cx="0" cy="320067"/>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60" name="Straight Arrow Connector 59"/>
            <p:cNvCxnSpPr/>
            <p:nvPr/>
          </p:nvCxnSpPr>
          <p:spPr>
            <a:xfrm>
              <a:off x="3938009" y="2760848"/>
              <a:ext cx="0" cy="36088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61" name="Straight Connector 60"/>
            <p:cNvCxnSpPr/>
            <p:nvPr/>
          </p:nvCxnSpPr>
          <p:spPr>
            <a:xfrm flipH="1">
              <a:off x="2099037" y="3875711"/>
              <a:ext cx="2002245"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sp>
          <p:nvSpPr>
            <p:cNvPr id="83992" name="TextBox 61"/>
            <p:cNvSpPr txBox="1">
              <a:spLocks noChangeArrowheads="1"/>
            </p:cNvSpPr>
            <p:nvPr/>
          </p:nvSpPr>
          <p:spPr bwMode="auto">
            <a:xfrm>
              <a:off x="3758152" y="3223128"/>
              <a:ext cx="757002" cy="369331"/>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1,trans</a:t>
              </a:r>
              <a:endParaRPr lang="el-GR" baseline="-25000">
                <a:solidFill>
                  <a:schemeClr val="accent2"/>
                </a:solidFill>
                <a:latin typeface="Calibri" pitchFamily="34" charset="0"/>
              </a:endParaRPr>
            </a:p>
          </p:txBody>
        </p:sp>
        <p:cxnSp>
          <p:nvCxnSpPr>
            <p:cNvPr id="63" name="Straight Arrow Connector 62"/>
            <p:cNvCxnSpPr/>
            <p:nvPr/>
          </p:nvCxnSpPr>
          <p:spPr>
            <a:xfrm flipV="1">
              <a:off x="3948750" y="3089507"/>
              <a:ext cx="0" cy="268513"/>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64" name="Straight Arrow Connector 63"/>
            <p:cNvCxnSpPr/>
            <p:nvPr/>
          </p:nvCxnSpPr>
          <p:spPr>
            <a:xfrm>
              <a:off x="3948750" y="3572830"/>
              <a:ext cx="0" cy="30288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65" name="Straight Connector 64"/>
            <p:cNvCxnSpPr/>
            <p:nvPr/>
          </p:nvCxnSpPr>
          <p:spPr>
            <a:xfrm flipH="1">
              <a:off x="3789773" y="4941168"/>
              <a:ext cx="311509"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cxnSp>
          <p:nvCxnSpPr>
            <p:cNvPr id="66" name="Straight Connector 65"/>
            <p:cNvCxnSpPr/>
            <p:nvPr/>
          </p:nvCxnSpPr>
          <p:spPr>
            <a:xfrm flipH="1">
              <a:off x="3789773" y="5516858"/>
              <a:ext cx="311509" cy="0"/>
            </a:xfrm>
            <a:prstGeom prst="line">
              <a:avLst/>
            </a:prstGeom>
            <a:ln>
              <a:prstDash val="sysDash"/>
            </a:ln>
            <a:effectLst/>
          </p:spPr>
          <p:style>
            <a:lnRef idx="2">
              <a:schemeClr val="accent2"/>
            </a:lnRef>
            <a:fillRef idx="0">
              <a:schemeClr val="accent2"/>
            </a:fillRef>
            <a:effectRef idx="1">
              <a:schemeClr val="accent2"/>
            </a:effectRef>
            <a:fontRef idx="minor">
              <a:schemeClr val="tx1"/>
            </a:fontRef>
          </p:style>
        </p:cxnSp>
        <p:sp>
          <p:nvSpPr>
            <p:cNvPr id="83997" name="TextBox 66"/>
            <p:cNvSpPr txBox="1">
              <a:spLocks noChangeArrowheads="1"/>
            </p:cNvSpPr>
            <p:nvPr/>
          </p:nvSpPr>
          <p:spPr bwMode="auto">
            <a:xfrm>
              <a:off x="3758152" y="4201369"/>
              <a:ext cx="736805" cy="369332"/>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2,prop</a:t>
              </a:r>
              <a:endParaRPr lang="el-GR" baseline="-25000">
                <a:solidFill>
                  <a:schemeClr val="accent2"/>
                </a:solidFill>
                <a:latin typeface="Calibri" pitchFamily="34" charset="0"/>
              </a:endParaRPr>
            </a:p>
          </p:txBody>
        </p:sp>
        <p:cxnSp>
          <p:nvCxnSpPr>
            <p:cNvPr id="68" name="Straight Arrow Connector 67"/>
            <p:cNvCxnSpPr/>
            <p:nvPr/>
          </p:nvCxnSpPr>
          <p:spPr>
            <a:xfrm flipV="1">
              <a:off x="3972382" y="3897192"/>
              <a:ext cx="0" cy="399546"/>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69" name="Straight Arrow Connector 68"/>
            <p:cNvCxnSpPr/>
            <p:nvPr/>
          </p:nvCxnSpPr>
          <p:spPr>
            <a:xfrm>
              <a:off x="3963789" y="4550214"/>
              <a:ext cx="0" cy="358733"/>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84000" name="TextBox 69"/>
            <p:cNvSpPr txBox="1">
              <a:spLocks noChangeArrowheads="1"/>
            </p:cNvSpPr>
            <p:nvPr/>
          </p:nvSpPr>
          <p:spPr bwMode="auto">
            <a:xfrm>
              <a:off x="3791133" y="4989830"/>
              <a:ext cx="757002" cy="369331"/>
            </a:xfrm>
            <a:prstGeom prst="rect">
              <a:avLst/>
            </a:prstGeom>
            <a:noFill/>
            <a:ln w="9525">
              <a:noFill/>
              <a:miter lim="800000"/>
              <a:headEnd/>
              <a:tailEnd/>
            </a:ln>
          </p:spPr>
          <p:txBody>
            <a:bodyPr wrap="none">
              <a:spAutoFit/>
            </a:bodyPr>
            <a:lstStyle/>
            <a:p>
              <a:r>
                <a:rPr lang="en-US">
                  <a:solidFill>
                    <a:schemeClr val="accent2"/>
                  </a:solidFill>
                  <a:latin typeface="Calibri" pitchFamily="34" charset="0"/>
                </a:rPr>
                <a:t>D</a:t>
              </a:r>
              <a:r>
                <a:rPr lang="en-US" baseline="-25000">
                  <a:solidFill>
                    <a:schemeClr val="accent2"/>
                  </a:solidFill>
                  <a:latin typeface="Calibri" pitchFamily="34" charset="0"/>
                </a:rPr>
                <a:t>2,trans</a:t>
              </a:r>
              <a:endParaRPr lang="el-GR" baseline="-25000">
                <a:solidFill>
                  <a:schemeClr val="accent2"/>
                </a:solidFill>
                <a:latin typeface="Calibri" pitchFamily="34" charset="0"/>
              </a:endParaRPr>
            </a:p>
          </p:txBody>
        </p:sp>
        <p:cxnSp>
          <p:nvCxnSpPr>
            <p:cNvPr id="72" name="Straight Arrow Connector 71"/>
            <p:cNvCxnSpPr/>
            <p:nvPr/>
          </p:nvCxnSpPr>
          <p:spPr>
            <a:xfrm flipV="1">
              <a:off x="3980975" y="4941168"/>
              <a:ext cx="0" cy="16540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76" name="Straight Arrow Connector 75"/>
            <p:cNvCxnSpPr/>
            <p:nvPr/>
          </p:nvCxnSpPr>
          <p:spPr>
            <a:xfrm>
              <a:off x="3980975" y="5347159"/>
              <a:ext cx="0" cy="169699"/>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2</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pPr eaLnBrk="1" hangingPunct="1"/>
            <a:r>
              <a:rPr lang="en-US" smtClean="0"/>
              <a:t>Exercise 2</a:t>
            </a:r>
            <a:endParaRPr lang="el-GR"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98072721"/>
              </p:ext>
            </p:extLst>
          </p:nvPr>
        </p:nvGraphicFramePr>
        <p:xfrm>
          <a:off x="457200" y="1600200"/>
          <a:ext cx="8229599" cy="2804160"/>
        </p:xfrm>
        <a:graphic>
          <a:graphicData uri="http://schemas.openxmlformats.org/drawingml/2006/table">
            <a:tbl>
              <a:tblPr>
                <a:tableStyleId>{5C22544A-7EE6-4342-B048-85BDC9FD1C3A}</a:tableStyleId>
              </a:tblPr>
              <a:tblGrid>
                <a:gridCol w="514400"/>
                <a:gridCol w="2448272"/>
                <a:gridCol w="792088"/>
                <a:gridCol w="864096"/>
                <a:gridCol w="936104"/>
                <a:gridCol w="936104"/>
                <a:gridCol w="864096"/>
                <a:gridCol w="874439"/>
              </a:tblGrid>
              <a:tr h="370840">
                <a:tc rowSpan="2">
                  <a:txBody>
                    <a:bodyPr/>
                    <a:lstStyle/>
                    <a:p>
                      <a:pPr algn="ctr"/>
                      <a:r>
                        <a:rPr lang="en-US" sz="1600" dirty="0" smtClean="0"/>
                        <a:t>Slot</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600" dirty="0" smtClean="0"/>
                        <a:t>Event</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600" dirty="0" smtClean="0"/>
                        <a:t>Retransmission Counter</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tc>
                <a:tc gridSpan="2">
                  <a:txBody>
                    <a:bodyPr/>
                    <a:lstStyle/>
                    <a:p>
                      <a:pPr algn="ctr"/>
                      <a:r>
                        <a:rPr lang="en-US" sz="1600" dirty="0" smtClean="0"/>
                        <a:t>Back off</a:t>
                      </a:r>
                      <a:r>
                        <a:rPr lang="en-US" sz="1600" baseline="0" dirty="0" smtClean="0"/>
                        <a:t> Interval</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tc>
                <a:tc gridSpan="2">
                  <a:txBody>
                    <a:bodyPr/>
                    <a:lstStyle/>
                    <a:p>
                      <a:pPr algn="ctr"/>
                      <a:r>
                        <a:rPr lang="en-US" sz="1600" dirty="0" smtClean="0"/>
                        <a:t>Back off duration</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r>
              <a:tr h="370840">
                <a:tc vMerge="1">
                  <a:txBody>
                    <a:bodyPr/>
                    <a:lstStyle/>
                    <a:p>
                      <a:endParaRPr lang="el-GR" dirty="0"/>
                    </a:p>
                  </a:txBody>
                  <a:tcPr/>
                </a:tc>
                <a:tc vMerge="1">
                  <a:txBody>
                    <a:bodyPr/>
                    <a:lstStyle/>
                    <a:p>
                      <a:endParaRPr lang="el-GR" dirty="0"/>
                    </a:p>
                  </a:txBody>
                  <a:tcPr/>
                </a:tc>
                <a:tc>
                  <a:txBody>
                    <a:bodyPr/>
                    <a:lstStyle/>
                    <a:p>
                      <a:pPr algn="ctr"/>
                      <a:r>
                        <a:rPr lang="en-US" sz="1600" dirty="0" smtClean="0"/>
                        <a:t>A</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B</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A</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B</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A</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B</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 B send -&gt; collision</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[0,1]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c>
                  <a:txBody>
                    <a:bodyPr/>
                    <a:lstStyle/>
                    <a:p>
                      <a:r>
                        <a:rPr lang="en-US" sz="1600" dirty="0" smtClean="0"/>
                        <a:t>[0,1]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370840">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 B send -&gt; collision</a:t>
                      </a:r>
                      <a:endParaRPr lang="el-GR"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2</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2</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[0,3]</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c>
                  <a:txBody>
                    <a:bodyPr/>
                    <a:lstStyle/>
                    <a:p>
                      <a:r>
                        <a:rPr lang="en-US" sz="1600" dirty="0" smtClean="0"/>
                        <a:t>[0,3]</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r>
                        <a:rPr lang="en-US" sz="1600" dirty="0" smtClean="0"/>
                        <a:t>2</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370840">
                <a:tc>
                  <a:txBody>
                    <a:bodyPr/>
                    <a:lstStyle/>
                    <a:p>
                      <a:r>
                        <a:rPr lang="en-US" sz="1600" dirty="0" smtClean="0"/>
                        <a:t>2</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a:t>
                      </a:r>
                      <a:r>
                        <a:rPr lang="en-US" sz="1600" baseline="0" dirty="0" smtClean="0"/>
                        <a:t> B silent -&gt; idle</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t>3</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 send, B silent -&gt; success</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t>4</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 silent,</a:t>
                      </a:r>
                      <a:r>
                        <a:rPr lang="en-US" sz="1600" baseline="0" dirty="0" smtClean="0"/>
                        <a:t> B send -&gt; success</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7" name="Straight Arrow Connector 6"/>
          <p:cNvCxnSpPr/>
          <p:nvPr/>
        </p:nvCxnSpPr>
        <p:spPr>
          <a:xfrm flipV="1">
            <a:off x="1115690" y="4293096"/>
            <a:ext cx="0" cy="574675"/>
          </a:xfrm>
          <a:prstGeom prst="straightConnector1">
            <a:avLst/>
          </a:prstGeom>
          <a:ln>
            <a:solidFill>
              <a:schemeClr val="tx1"/>
            </a:solidFill>
            <a:tailEnd type="arrow"/>
          </a:ln>
        </p:spPr>
        <p:style>
          <a:lnRef idx="2">
            <a:schemeClr val="accent2"/>
          </a:lnRef>
          <a:fillRef idx="0">
            <a:schemeClr val="accent2"/>
          </a:fillRef>
          <a:effectRef idx="1">
            <a:schemeClr val="accent2"/>
          </a:effectRef>
          <a:fontRef idx="minor">
            <a:schemeClr val="tx1"/>
          </a:fontRef>
        </p:style>
      </p:cxnSp>
      <p:sp>
        <p:nvSpPr>
          <p:cNvPr id="86020" name="TextBox 7"/>
          <p:cNvSpPr txBox="1">
            <a:spLocks noChangeArrowheads="1"/>
          </p:cNvSpPr>
          <p:nvPr/>
        </p:nvSpPr>
        <p:spPr bwMode="auto">
          <a:xfrm>
            <a:off x="323528" y="4867771"/>
            <a:ext cx="1584325" cy="649288"/>
          </a:xfrm>
          <a:prstGeom prst="rect">
            <a:avLst/>
          </a:prstGeom>
          <a:noFill/>
          <a:ln w="9525">
            <a:noFill/>
            <a:miter lim="800000"/>
            <a:headEnd/>
            <a:tailEnd/>
          </a:ln>
        </p:spPr>
        <p:txBody>
          <a:bodyPr>
            <a:spAutoFit/>
          </a:bodyPr>
          <a:lstStyle/>
          <a:p>
            <a:pPr algn="ctr"/>
            <a:r>
              <a:rPr lang="en-US" dirty="0">
                <a:latin typeface="Calibri" pitchFamily="34" charset="0"/>
              </a:rPr>
              <a:t>A has no more data to send.</a:t>
            </a:r>
            <a:endParaRPr lang="el-GR" dirty="0">
              <a:latin typeface="Calibri" pitchFamily="34" charset="0"/>
            </a:endParaRPr>
          </a:p>
        </p:txBody>
      </p:sp>
      <p:sp>
        <p:nvSpPr>
          <p:cNvPr id="86021" name="TextBox 8"/>
          <p:cNvSpPr txBox="1">
            <a:spLocks noChangeArrowheads="1"/>
          </p:cNvSpPr>
          <p:nvPr/>
        </p:nvSpPr>
        <p:spPr bwMode="auto">
          <a:xfrm>
            <a:off x="5867400" y="6011863"/>
            <a:ext cx="2801938" cy="369887"/>
          </a:xfrm>
          <a:prstGeom prst="rect">
            <a:avLst/>
          </a:prstGeom>
          <a:noFill/>
          <a:ln w="9525">
            <a:noFill/>
            <a:miter lim="800000"/>
            <a:headEnd/>
            <a:tailEnd/>
          </a:ln>
        </p:spPr>
        <p:txBody>
          <a:bodyPr wrap="none">
            <a:spAutoFit/>
          </a:bodyPr>
          <a:lstStyle/>
          <a:p>
            <a:r>
              <a:rPr lang="en-US">
                <a:solidFill>
                  <a:srgbClr val="00B050"/>
                </a:solidFill>
                <a:latin typeface="Calibri" pitchFamily="34" charset="0"/>
                <a:sym typeface="Wingdings" pitchFamily="2" charset="2"/>
              </a:rPr>
              <a:t></a:t>
            </a:r>
            <a:r>
              <a:rPr lang="en-US">
                <a:latin typeface="Calibri" pitchFamily="34" charset="0"/>
                <a:sym typeface="Wingdings" pitchFamily="2" charset="2"/>
              </a:rPr>
              <a:t> </a:t>
            </a:r>
            <a:r>
              <a:rPr lang="en-US">
                <a:latin typeface="Calibri" pitchFamily="34" charset="0"/>
              </a:rPr>
              <a:t>Valid sequence of events.</a:t>
            </a:r>
            <a:endParaRPr lang="el-GR">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pPr eaLnBrk="1" hangingPunct="1"/>
            <a:r>
              <a:rPr lang="en-US" smtClean="0"/>
              <a:t>Exercise 2</a:t>
            </a:r>
            <a:endParaRPr lang="el-GR"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8450044"/>
              </p:ext>
            </p:extLst>
          </p:nvPr>
        </p:nvGraphicFramePr>
        <p:xfrm>
          <a:off x="457200" y="1600200"/>
          <a:ext cx="8229601" cy="2804160"/>
        </p:xfrm>
        <a:graphic>
          <a:graphicData uri="http://schemas.openxmlformats.org/drawingml/2006/table">
            <a:tbl>
              <a:tblPr>
                <a:tableStyleId>{5C22544A-7EE6-4342-B048-85BDC9FD1C3A}</a:tableStyleId>
              </a:tblPr>
              <a:tblGrid>
                <a:gridCol w="514400"/>
                <a:gridCol w="2448272"/>
                <a:gridCol w="864096"/>
                <a:gridCol w="792088"/>
                <a:gridCol w="936104"/>
                <a:gridCol w="936104"/>
                <a:gridCol w="864096"/>
                <a:gridCol w="874441"/>
              </a:tblGrid>
              <a:tr h="370840">
                <a:tc rowSpan="2">
                  <a:txBody>
                    <a:bodyPr/>
                    <a:lstStyle/>
                    <a:p>
                      <a:pPr algn="ctr"/>
                      <a:r>
                        <a:rPr lang="en-US" sz="1600" dirty="0" smtClean="0"/>
                        <a:t>Slot</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600" dirty="0" smtClean="0"/>
                        <a:t>Event</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600" dirty="0" smtClean="0"/>
                        <a:t>Retransmission Counter</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tc>
                <a:tc gridSpan="2">
                  <a:txBody>
                    <a:bodyPr/>
                    <a:lstStyle/>
                    <a:p>
                      <a:pPr algn="ctr"/>
                      <a:r>
                        <a:rPr lang="en-US" sz="1600" dirty="0" smtClean="0"/>
                        <a:t>Back off</a:t>
                      </a:r>
                      <a:r>
                        <a:rPr lang="en-US" sz="1600" baseline="0" dirty="0" smtClean="0"/>
                        <a:t> Interval</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Back off duration</a:t>
                      </a:r>
                      <a:endParaRPr lang="el-GR"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r>
              <a:tr h="370840">
                <a:tc vMerge="1">
                  <a:txBody>
                    <a:bodyPr/>
                    <a:lstStyle/>
                    <a:p>
                      <a:endParaRPr lang="el-GR" dirty="0"/>
                    </a:p>
                  </a:txBody>
                  <a:tcPr/>
                </a:tc>
                <a:tc vMerge="1">
                  <a:txBody>
                    <a:bodyPr/>
                    <a:lstStyle/>
                    <a:p>
                      <a:endParaRPr lang="el-GR" dirty="0"/>
                    </a:p>
                  </a:txBody>
                  <a:tcPr/>
                </a:tc>
                <a:tc>
                  <a:txBody>
                    <a:bodyPr/>
                    <a:lstStyle/>
                    <a:p>
                      <a:pPr algn="ctr"/>
                      <a:r>
                        <a:rPr lang="en-US" sz="1600" dirty="0" smtClean="0"/>
                        <a:t>A</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B</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A</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B</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A</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B</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 B send -&gt; collision</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[0,1]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c>
                  <a:txBody>
                    <a:bodyPr/>
                    <a:lstStyle/>
                    <a:p>
                      <a:r>
                        <a:rPr lang="en-US" sz="1600" dirty="0" smtClean="0"/>
                        <a:t>[0,1]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20000"/>
                      </a:schemeClr>
                    </a:solidFill>
                  </a:tcPr>
                </a:tc>
              </a:tr>
              <a:tr h="370840">
                <a:tc>
                  <a:txBody>
                    <a:bodyPr/>
                    <a:lstStyle/>
                    <a:p>
                      <a:r>
                        <a:rPr lang="en-US" sz="1600" dirty="0" smtClean="0"/>
                        <a:t>1</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 send, B silent -&gt; success</a:t>
                      </a:r>
                      <a:endParaRPr lang="el-GR"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0</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t>2</a:t>
                      </a:r>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 silent, B silent -&gt; </a:t>
                      </a:r>
                      <a:r>
                        <a:rPr lang="en-US" sz="1600" dirty="0" smtClean="0">
                          <a:solidFill>
                            <a:schemeClr val="accent2"/>
                          </a:solidFill>
                        </a:rPr>
                        <a:t>WRONG</a:t>
                      </a:r>
                      <a:endParaRPr lang="el-GR" sz="1600" dirty="0">
                        <a:solidFill>
                          <a:schemeClr val="accent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l-G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7" name="Straight Arrow Connector 6"/>
          <p:cNvCxnSpPr/>
          <p:nvPr/>
        </p:nvCxnSpPr>
        <p:spPr>
          <a:xfrm flipV="1">
            <a:off x="1187450" y="3556298"/>
            <a:ext cx="0" cy="1295400"/>
          </a:xfrm>
          <a:prstGeom prst="straightConnector1">
            <a:avLst/>
          </a:prstGeom>
          <a:ln>
            <a:solidFill>
              <a:schemeClr val="tx1"/>
            </a:solidFill>
            <a:tailEnd type="arrow"/>
          </a:ln>
        </p:spPr>
        <p:style>
          <a:lnRef idx="2">
            <a:schemeClr val="accent2"/>
          </a:lnRef>
          <a:fillRef idx="0">
            <a:schemeClr val="accent2"/>
          </a:fillRef>
          <a:effectRef idx="1">
            <a:schemeClr val="accent2"/>
          </a:effectRef>
          <a:fontRef idx="minor">
            <a:schemeClr val="tx1"/>
          </a:fontRef>
        </p:style>
      </p:cxnSp>
      <p:sp>
        <p:nvSpPr>
          <p:cNvPr id="87044" name="TextBox 7"/>
          <p:cNvSpPr txBox="1">
            <a:spLocks noChangeArrowheads="1"/>
          </p:cNvSpPr>
          <p:nvPr/>
        </p:nvSpPr>
        <p:spPr bwMode="auto">
          <a:xfrm>
            <a:off x="395288" y="4869160"/>
            <a:ext cx="1584325" cy="647700"/>
          </a:xfrm>
          <a:prstGeom prst="rect">
            <a:avLst/>
          </a:prstGeom>
          <a:noFill/>
          <a:ln w="9525">
            <a:noFill/>
            <a:miter lim="800000"/>
            <a:headEnd/>
            <a:tailEnd/>
          </a:ln>
        </p:spPr>
        <p:txBody>
          <a:bodyPr>
            <a:spAutoFit/>
          </a:bodyPr>
          <a:lstStyle/>
          <a:p>
            <a:pPr algn="ctr"/>
            <a:r>
              <a:rPr lang="en-US" dirty="0">
                <a:latin typeface="Calibri" pitchFamily="34" charset="0"/>
              </a:rPr>
              <a:t>A has no more data to send.</a:t>
            </a:r>
            <a:endParaRPr lang="el-GR" dirty="0">
              <a:latin typeface="Calibri" pitchFamily="34" charset="0"/>
            </a:endParaRPr>
          </a:p>
        </p:txBody>
      </p:sp>
      <p:sp>
        <p:nvSpPr>
          <p:cNvPr id="87045" name="TextBox 8"/>
          <p:cNvSpPr txBox="1">
            <a:spLocks noChangeArrowheads="1"/>
          </p:cNvSpPr>
          <p:nvPr/>
        </p:nvSpPr>
        <p:spPr bwMode="auto">
          <a:xfrm>
            <a:off x="5867400" y="6011863"/>
            <a:ext cx="2925763" cy="369887"/>
          </a:xfrm>
          <a:prstGeom prst="rect">
            <a:avLst/>
          </a:prstGeom>
          <a:noFill/>
          <a:ln w="9525">
            <a:noFill/>
            <a:miter lim="800000"/>
            <a:headEnd/>
            <a:tailEnd/>
          </a:ln>
        </p:spPr>
        <p:txBody>
          <a:bodyPr wrap="none">
            <a:spAutoFit/>
          </a:bodyPr>
          <a:lstStyle/>
          <a:p>
            <a:r>
              <a:rPr lang="en-US">
                <a:solidFill>
                  <a:srgbClr val="FF0000"/>
                </a:solidFill>
                <a:latin typeface="Calibri" pitchFamily="34" charset="0"/>
                <a:sym typeface="Wingdings" pitchFamily="2" charset="2"/>
              </a:rPr>
              <a:t></a:t>
            </a:r>
            <a:r>
              <a:rPr lang="en-US">
                <a:latin typeface="Calibri" pitchFamily="34" charset="0"/>
                <a:sym typeface="Wingdings" pitchFamily="2" charset="2"/>
              </a:rPr>
              <a:t> </a:t>
            </a:r>
            <a:r>
              <a:rPr lang="en-US">
                <a:latin typeface="Calibri" pitchFamily="34" charset="0"/>
              </a:rPr>
              <a:t>Invalid sequence of events.</a:t>
            </a:r>
            <a:endParaRPr lang="el-GR">
              <a:latin typeface="Calibri" pitchFamily="34" charset="0"/>
            </a:endParaRPr>
          </a:p>
        </p:txBody>
      </p:sp>
      <p:cxnSp>
        <p:nvCxnSpPr>
          <p:cNvPr id="10" name="Straight Arrow Connector 9"/>
          <p:cNvCxnSpPr>
            <a:stCxn id="87047" idx="0"/>
          </p:cNvCxnSpPr>
          <p:nvPr/>
        </p:nvCxnSpPr>
        <p:spPr>
          <a:xfrm flipH="1" flipV="1">
            <a:off x="2051050" y="3556298"/>
            <a:ext cx="1647825" cy="131445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87047" name="TextBox 11"/>
          <p:cNvSpPr txBox="1">
            <a:spLocks noChangeArrowheads="1"/>
          </p:cNvSpPr>
          <p:nvPr/>
        </p:nvSpPr>
        <p:spPr bwMode="auto">
          <a:xfrm>
            <a:off x="2293938" y="4870748"/>
            <a:ext cx="2808287" cy="646112"/>
          </a:xfrm>
          <a:prstGeom prst="rect">
            <a:avLst/>
          </a:prstGeom>
          <a:noFill/>
          <a:ln w="9525">
            <a:noFill/>
            <a:miter lim="800000"/>
            <a:headEnd/>
            <a:tailEnd/>
          </a:ln>
        </p:spPr>
        <p:txBody>
          <a:bodyPr>
            <a:spAutoFit/>
          </a:bodyPr>
          <a:lstStyle/>
          <a:p>
            <a:pPr algn="ctr"/>
            <a:r>
              <a:rPr lang="en-US" dirty="0">
                <a:solidFill>
                  <a:schemeClr val="accent2"/>
                </a:solidFill>
                <a:latin typeface="Calibri" pitchFamily="34" charset="0"/>
              </a:rPr>
              <a:t>B should send immediately after </a:t>
            </a:r>
            <a:r>
              <a:rPr lang="en-US" dirty="0" smtClean="0">
                <a:solidFill>
                  <a:schemeClr val="accent2"/>
                </a:solidFill>
                <a:latin typeface="Calibri" pitchFamily="34" charset="0"/>
              </a:rPr>
              <a:t>its </a:t>
            </a:r>
            <a:r>
              <a:rPr lang="en-US" dirty="0">
                <a:solidFill>
                  <a:schemeClr val="accent2"/>
                </a:solidFill>
                <a:latin typeface="Calibri" pitchFamily="34" charset="0"/>
              </a:rPr>
              <a:t>back off </a:t>
            </a:r>
            <a:r>
              <a:rPr lang="en-US" dirty="0" smtClean="0">
                <a:solidFill>
                  <a:schemeClr val="accent2"/>
                </a:solidFill>
                <a:latin typeface="Calibri" pitchFamily="34" charset="0"/>
              </a:rPr>
              <a:t>duration.</a:t>
            </a:r>
            <a:endParaRPr lang="el-GR" dirty="0">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Exercise 3</a:t>
            </a:r>
            <a:endParaRPr lang="el-GR" dirty="0"/>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pPr eaLnBrk="1" hangingPunct="1"/>
            <a:r>
              <a:rPr lang="en-US" smtClean="0"/>
              <a:t>Exercise 3</a:t>
            </a:r>
            <a:endParaRPr lang="el-GR" smtClean="0"/>
          </a:p>
        </p:txBody>
      </p:sp>
      <p:graphicFrame>
        <p:nvGraphicFramePr>
          <p:cNvPr id="4" name="Content Placeholder 3"/>
          <p:cNvGraphicFramePr>
            <a:graphicFrameLocks noGrp="1"/>
          </p:cNvGraphicFramePr>
          <p:nvPr>
            <p:ph idx="1"/>
          </p:nvPr>
        </p:nvGraphicFramePr>
        <p:xfrm>
          <a:off x="457200" y="1600200"/>
          <a:ext cx="8229600" cy="4043680"/>
        </p:xfrm>
        <a:graphic>
          <a:graphicData uri="http://schemas.openxmlformats.org/drawingml/2006/table">
            <a:tbl>
              <a:tblPr firstRow="1" bandRow="1">
                <a:tableStyleId>{3C2FFA5D-87B4-456A-9821-1D502468CF0F}</a:tableStyleId>
              </a:tblPr>
              <a:tblGrid>
                <a:gridCol w="2818656"/>
                <a:gridCol w="936104"/>
                <a:gridCol w="1368152"/>
                <a:gridCol w="1368152"/>
                <a:gridCol w="864096"/>
                <a:gridCol w="874440"/>
              </a:tblGrid>
              <a:tr h="370840">
                <a:tc>
                  <a:txBody>
                    <a:bodyPr/>
                    <a:lstStyle/>
                    <a:p>
                      <a:pPr algn="ctr"/>
                      <a:r>
                        <a:rPr lang="en-US" sz="1600" dirty="0" smtClean="0"/>
                        <a:t>Attribute</a:t>
                      </a:r>
                      <a:endParaRPr lang="el-GR" sz="1600" dirty="0"/>
                    </a:p>
                  </a:txBody>
                  <a:tcPr/>
                </a:tc>
                <a:tc>
                  <a:txBody>
                    <a:bodyPr/>
                    <a:lstStyle/>
                    <a:p>
                      <a:pPr algn="ctr"/>
                      <a:r>
                        <a:rPr lang="en-US" sz="1600" dirty="0" smtClean="0"/>
                        <a:t>Ethernet</a:t>
                      </a:r>
                      <a:endParaRPr lang="el-GR" sz="1600" dirty="0"/>
                    </a:p>
                  </a:txBody>
                  <a:tcPr/>
                </a:tc>
                <a:tc>
                  <a:txBody>
                    <a:bodyPr/>
                    <a:lstStyle/>
                    <a:p>
                      <a:pPr algn="ctr"/>
                      <a:r>
                        <a:rPr lang="en-US" sz="1600" dirty="0" smtClean="0"/>
                        <a:t>Slotted Aloha</a:t>
                      </a:r>
                      <a:endParaRPr lang="el-GR" sz="1600" dirty="0"/>
                    </a:p>
                  </a:txBody>
                  <a:tcPr/>
                </a:tc>
                <a:tc>
                  <a:txBody>
                    <a:bodyPr/>
                    <a:lstStyle/>
                    <a:p>
                      <a:pPr algn="ctr"/>
                      <a:r>
                        <a:rPr lang="en-US" sz="1600" dirty="0" smtClean="0"/>
                        <a:t>Token Passing</a:t>
                      </a:r>
                      <a:endParaRPr lang="el-GR" sz="1600" dirty="0"/>
                    </a:p>
                  </a:txBody>
                  <a:tcPr/>
                </a:tc>
                <a:tc>
                  <a:txBody>
                    <a:bodyPr/>
                    <a:lstStyle/>
                    <a:p>
                      <a:pPr algn="ctr"/>
                      <a:r>
                        <a:rPr lang="en-US" sz="1600" dirty="0" smtClean="0"/>
                        <a:t>TDMA</a:t>
                      </a:r>
                      <a:endParaRPr lang="el-GR" sz="1600" dirty="0"/>
                    </a:p>
                  </a:txBody>
                  <a:tcPr/>
                </a:tc>
                <a:tc>
                  <a:txBody>
                    <a:bodyPr/>
                    <a:lstStyle/>
                    <a:p>
                      <a:pPr algn="ctr"/>
                      <a:r>
                        <a:rPr lang="en-US" sz="1600" dirty="0" smtClean="0"/>
                        <a:t>FDMA</a:t>
                      </a:r>
                      <a:endParaRPr lang="el-GR" sz="1600" dirty="0"/>
                    </a:p>
                  </a:txBody>
                  <a:tcPr/>
                </a:tc>
              </a:tr>
              <a:tr h="370840">
                <a:tc>
                  <a:txBody>
                    <a:bodyPr/>
                    <a:lstStyle/>
                    <a:p>
                      <a:r>
                        <a:rPr lang="en-US" sz="1600" dirty="0" smtClean="0"/>
                        <a:t>Collision Detection</a:t>
                      </a:r>
                      <a:endParaRPr lang="el-GR" sz="1600" dirty="0"/>
                    </a:p>
                  </a:txBody>
                  <a:tcPr/>
                </a:tc>
                <a:tc>
                  <a:txBody>
                    <a:bodyPr/>
                    <a:lstStyle/>
                    <a:p>
                      <a:pPr algn="ctr"/>
                      <a:r>
                        <a:rPr lang="el-GR" sz="1600" dirty="0" smtClean="0">
                          <a:sym typeface="Wingdings"/>
                        </a:rPr>
                        <a:t></a:t>
                      </a:r>
                      <a:endParaRPr lang="el-GR" sz="1600" dirty="0"/>
                    </a:p>
                  </a:txBody>
                  <a:tcPr/>
                </a:tc>
                <a:tc>
                  <a:txBody>
                    <a:bodyPr/>
                    <a:lstStyle/>
                    <a:p>
                      <a:pPr algn="ctr"/>
                      <a:r>
                        <a:rPr lang="el-GR" sz="1600" dirty="0" smtClean="0">
                          <a:sym typeface="Wingdings"/>
                        </a:rPr>
                        <a:t></a:t>
                      </a:r>
                      <a:endParaRPr lang="el-GR" sz="1600" dirty="0"/>
                    </a:p>
                  </a:txBody>
                  <a:tcPr/>
                </a:tc>
                <a:tc>
                  <a:txBody>
                    <a:bodyPr/>
                    <a:lstStyle/>
                    <a:p>
                      <a:pPr algn="ctr"/>
                      <a:endParaRPr lang="el-GR" sz="1600"/>
                    </a:p>
                  </a:txBody>
                  <a:tcPr/>
                </a:tc>
                <a:tc>
                  <a:txBody>
                    <a:bodyPr/>
                    <a:lstStyle/>
                    <a:p>
                      <a:pPr algn="ctr"/>
                      <a:endParaRPr lang="el-GR" sz="1600"/>
                    </a:p>
                  </a:txBody>
                  <a:tcPr/>
                </a:tc>
                <a:tc>
                  <a:txBody>
                    <a:bodyPr/>
                    <a:lstStyle/>
                    <a:p>
                      <a:pPr algn="ctr"/>
                      <a:endParaRPr lang="el-GR" sz="1600"/>
                    </a:p>
                  </a:txBody>
                  <a:tcPr/>
                </a:tc>
              </a:tr>
              <a:tr h="370840">
                <a:tc>
                  <a:txBody>
                    <a:bodyPr/>
                    <a:lstStyle/>
                    <a:p>
                      <a:r>
                        <a:rPr lang="en-US" sz="1600" dirty="0" smtClean="0"/>
                        <a:t>Carrier Sense</a:t>
                      </a:r>
                      <a:endParaRPr lang="el-GR" sz="1600" dirty="0"/>
                    </a:p>
                  </a:txBody>
                  <a:tcPr/>
                </a:tc>
                <a:tc>
                  <a:txBody>
                    <a:bodyPr/>
                    <a:lstStyle/>
                    <a:p>
                      <a:pPr algn="ctr"/>
                      <a:r>
                        <a:rPr lang="el-GR" sz="1600" dirty="0" smtClean="0">
                          <a:sym typeface="Wingdings"/>
                        </a:rPr>
                        <a:t></a:t>
                      </a:r>
                      <a:endParaRPr lang="el-GR" sz="1600" dirty="0"/>
                    </a:p>
                  </a:txBody>
                  <a:tcPr/>
                </a:tc>
                <a:tc>
                  <a:txBody>
                    <a:bodyPr/>
                    <a:lstStyle/>
                    <a:p>
                      <a:pPr algn="ctr"/>
                      <a:endParaRPr lang="el-GR" sz="1600" dirty="0"/>
                    </a:p>
                  </a:txBody>
                  <a:tcPr/>
                </a:tc>
                <a:tc>
                  <a:txBody>
                    <a:bodyPr/>
                    <a:lstStyle/>
                    <a:p>
                      <a:pPr algn="ctr"/>
                      <a:endParaRPr lang="el-GR" sz="1600"/>
                    </a:p>
                  </a:txBody>
                  <a:tcPr/>
                </a:tc>
                <a:tc>
                  <a:txBody>
                    <a:bodyPr/>
                    <a:lstStyle/>
                    <a:p>
                      <a:pPr algn="ctr"/>
                      <a:endParaRPr lang="el-GR" sz="1600"/>
                    </a:p>
                  </a:txBody>
                  <a:tcPr/>
                </a:tc>
                <a:tc>
                  <a:txBody>
                    <a:bodyPr/>
                    <a:lstStyle/>
                    <a:p>
                      <a:pPr algn="ctr"/>
                      <a:endParaRPr lang="el-GR" sz="1600"/>
                    </a:p>
                  </a:txBody>
                  <a:tcPr/>
                </a:tc>
              </a:tr>
              <a:tr h="370840">
                <a:tc>
                  <a:txBody>
                    <a:bodyPr/>
                    <a:lstStyle/>
                    <a:p>
                      <a:r>
                        <a:rPr lang="en-US" sz="1600" dirty="0" smtClean="0"/>
                        <a:t>Exponential</a:t>
                      </a:r>
                      <a:r>
                        <a:rPr lang="en-US" sz="1600" baseline="0" dirty="0" smtClean="0"/>
                        <a:t> Back off</a:t>
                      </a:r>
                      <a:endParaRPr lang="el-GR"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sym typeface="Wingdings"/>
                        </a:rPr>
                        <a:t></a:t>
                      </a:r>
                      <a:endParaRPr lang="el-GR" sz="1600" dirty="0" smtClean="0"/>
                    </a:p>
                  </a:txBody>
                  <a:tcPr/>
                </a:tc>
                <a:tc>
                  <a:txBody>
                    <a:bodyPr/>
                    <a:lstStyle/>
                    <a:p>
                      <a:pPr algn="ctr"/>
                      <a:endParaRPr lang="el-GR" sz="1600" dirty="0"/>
                    </a:p>
                  </a:txBody>
                  <a:tcPr/>
                </a:tc>
                <a:tc>
                  <a:txBody>
                    <a:bodyPr/>
                    <a:lstStyle/>
                    <a:p>
                      <a:pPr algn="ctr"/>
                      <a:endParaRPr lang="el-GR" sz="1600"/>
                    </a:p>
                  </a:txBody>
                  <a:tcPr/>
                </a:tc>
                <a:tc>
                  <a:txBody>
                    <a:bodyPr/>
                    <a:lstStyle/>
                    <a:p>
                      <a:pPr algn="ctr"/>
                      <a:endParaRPr lang="el-GR" sz="1600"/>
                    </a:p>
                  </a:txBody>
                  <a:tcPr/>
                </a:tc>
                <a:tc>
                  <a:txBody>
                    <a:bodyPr/>
                    <a:lstStyle/>
                    <a:p>
                      <a:pPr algn="ctr"/>
                      <a:endParaRPr lang="el-GR" sz="1600"/>
                    </a:p>
                  </a:txBody>
                  <a:tcPr/>
                </a:tc>
              </a:tr>
              <a:tr h="370840">
                <a:tc>
                  <a:txBody>
                    <a:bodyPr/>
                    <a:lstStyle/>
                    <a:p>
                      <a:r>
                        <a:rPr lang="en-US" sz="1600" dirty="0" smtClean="0"/>
                        <a:t>One host may use the entire capacity of</a:t>
                      </a:r>
                      <a:r>
                        <a:rPr lang="en-US" sz="1600" baseline="0" dirty="0" smtClean="0"/>
                        <a:t> the LAN</a:t>
                      </a:r>
                      <a:endParaRPr lang="el-GR" sz="1600" dirty="0"/>
                    </a:p>
                  </a:txBody>
                  <a:tcPr/>
                </a:tc>
                <a:tc>
                  <a:txBody>
                    <a:bodyPr/>
                    <a:lstStyle/>
                    <a:p>
                      <a:pPr algn="ctr"/>
                      <a:r>
                        <a:rPr lang="el-GR" sz="1600" dirty="0" smtClean="0">
                          <a:sym typeface="Wingdings"/>
                        </a:rPr>
                        <a:t></a:t>
                      </a:r>
                      <a:endParaRPr lang="el-GR" sz="1600" dirty="0"/>
                    </a:p>
                  </a:txBody>
                  <a:tcPr/>
                </a:tc>
                <a:tc>
                  <a:txBody>
                    <a:bodyPr/>
                    <a:lstStyle/>
                    <a:p>
                      <a:pPr algn="ctr"/>
                      <a:r>
                        <a:rPr lang="el-GR" sz="1600" dirty="0" smtClean="0">
                          <a:sym typeface="Wingdings"/>
                        </a:rPr>
                        <a:t></a:t>
                      </a:r>
                      <a:endParaRPr lang="el-GR" sz="1600" dirty="0"/>
                    </a:p>
                  </a:txBody>
                  <a:tcPr/>
                </a:tc>
                <a:tc>
                  <a:txBody>
                    <a:bodyPr/>
                    <a:lstStyle/>
                    <a:p>
                      <a:pPr algn="ctr"/>
                      <a:r>
                        <a:rPr lang="en-US" sz="1600" dirty="0" smtClean="0"/>
                        <a:t>Delay</a:t>
                      </a:r>
                      <a:r>
                        <a:rPr lang="en-US" sz="1600" baseline="0" dirty="0" smtClean="0"/>
                        <a:t> to pass the token</a:t>
                      </a:r>
                      <a:endParaRPr lang="el-GR" sz="1600" dirty="0"/>
                    </a:p>
                  </a:txBody>
                  <a:tcPr/>
                </a:tc>
                <a:tc>
                  <a:txBody>
                    <a:bodyPr/>
                    <a:lstStyle/>
                    <a:p>
                      <a:pPr algn="ctr"/>
                      <a:endParaRPr lang="el-GR" sz="1600"/>
                    </a:p>
                  </a:txBody>
                  <a:tcPr/>
                </a:tc>
                <a:tc>
                  <a:txBody>
                    <a:bodyPr/>
                    <a:lstStyle/>
                    <a:p>
                      <a:pPr algn="ctr"/>
                      <a:endParaRPr lang="el-GR" sz="1600"/>
                    </a:p>
                  </a:txBody>
                  <a:tcPr/>
                </a:tc>
              </a:tr>
              <a:tr h="370840">
                <a:tc>
                  <a:txBody>
                    <a:bodyPr/>
                    <a:lstStyle/>
                    <a:p>
                      <a:r>
                        <a:rPr lang="en-US" sz="1600" dirty="0" smtClean="0"/>
                        <a:t>Operates</a:t>
                      </a:r>
                      <a:r>
                        <a:rPr lang="en-US" sz="1600" baseline="0" dirty="0" smtClean="0"/>
                        <a:t> efficiently when few hosts (~ #channels) have simultaneously data to send</a:t>
                      </a:r>
                      <a:endParaRPr lang="el-GR" sz="1600" dirty="0"/>
                    </a:p>
                  </a:txBody>
                  <a:tcPr/>
                </a:tc>
                <a:tc>
                  <a:txBody>
                    <a:bodyPr/>
                    <a:lstStyle/>
                    <a:p>
                      <a:pPr algn="ctr"/>
                      <a:endParaRPr lang="el-GR" sz="1600" dirty="0"/>
                    </a:p>
                  </a:txBody>
                  <a:tcPr/>
                </a:tc>
                <a:tc>
                  <a:txBody>
                    <a:bodyPr/>
                    <a:lstStyle/>
                    <a:p>
                      <a:pPr algn="ctr"/>
                      <a:endParaRPr lang="el-GR"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smtClean="0">
                          <a:sym typeface="Wingdings"/>
                        </a:rPr>
                        <a:t></a:t>
                      </a:r>
                      <a:endParaRPr lang="el-GR" sz="1600" smtClean="0"/>
                    </a:p>
                    <a:p>
                      <a:pPr algn="ctr"/>
                      <a:endParaRPr lang="el-GR" sz="1600" dirty="0"/>
                    </a:p>
                  </a:txBody>
                  <a:tcPr/>
                </a:tc>
                <a:tc>
                  <a:txBody>
                    <a:bodyPr/>
                    <a:lstStyle/>
                    <a:p>
                      <a:pPr algn="ctr"/>
                      <a:r>
                        <a:rPr lang="el-GR" sz="1600" dirty="0" smtClean="0">
                          <a:sym typeface="Wingdings"/>
                        </a:rPr>
                        <a:t></a:t>
                      </a:r>
                      <a:endParaRPr lang="el-GR" sz="1600" dirty="0"/>
                    </a:p>
                  </a:txBody>
                  <a:tcPr/>
                </a:tc>
                <a:tc>
                  <a:txBody>
                    <a:bodyPr/>
                    <a:lstStyle/>
                    <a:p>
                      <a:pPr algn="ctr"/>
                      <a:r>
                        <a:rPr lang="el-GR" sz="1600" dirty="0" smtClean="0">
                          <a:sym typeface="Wingdings"/>
                        </a:rPr>
                        <a:t></a:t>
                      </a:r>
                      <a:endParaRPr lang="el-GR" sz="1600" dirty="0"/>
                    </a:p>
                  </a:txBody>
                  <a:tcPr/>
                </a:tc>
              </a:tr>
              <a:tr h="370840">
                <a:tc>
                  <a:txBody>
                    <a:bodyPr/>
                    <a:lstStyle/>
                    <a:p>
                      <a:r>
                        <a:rPr lang="en-US" sz="1600" dirty="0" smtClean="0"/>
                        <a:t>Vulnerable in the failure of a single host</a:t>
                      </a:r>
                      <a:endParaRPr lang="el-GR" sz="1600" dirty="0"/>
                    </a:p>
                  </a:txBody>
                  <a:tcPr/>
                </a:tc>
                <a:tc>
                  <a:txBody>
                    <a:bodyPr/>
                    <a:lstStyle/>
                    <a:p>
                      <a:pPr algn="ctr"/>
                      <a:endParaRPr lang="el-GR" sz="1600" dirty="0"/>
                    </a:p>
                  </a:txBody>
                  <a:tcPr/>
                </a:tc>
                <a:tc>
                  <a:txBody>
                    <a:bodyPr/>
                    <a:lstStyle/>
                    <a:p>
                      <a:pPr algn="ctr"/>
                      <a:endParaRPr lang="el-GR" sz="1600" dirty="0"/>
                    </a:p>
                  </a:txBody>
                  <a:tcPr/>
                </a:tc>
                <a:tc>
                  <a:txBody>
                    <a:bodyPr/>
                    <a:lstStyle/>
                    <a:p>
                      <a:pPr algn="ctr"/>
                      <a:r>
                        <a:rPr lang="el-GR" sz="1600" dirty="0" smtClean="0">
                          <a:sym typeface="Wingdings"/>
                        </a:rPr>
                        <a:t></a:t>
                      </a:r>
                      <a:endParaRPr lang="el-GR" sz="1600" dirty="0"/>
                    </a:p>
                  </a:txBody>
                  <a:tcPr/>
                </a:tc>
                <a:tc>
                  <a:txBody>
                    <a:bodyPr/>
                    <a:lstStyle/>
                    <a:p>
                      <a:pPr algn="ctr"/>
                      <a:endParaRPr lang="el-GR" sz="1600" dirty="0"/>
                    </a:p>
                  </a:txBody>
                  <a:tcPr/>
                </a:tc>
                <a:tc>
                  <a:txBody>
                    <a:bodyPr/>
                    <a:lstStyle/>
                    <a:p>
                      <a:pPr algn="ctr"/>
                      <a:endParaRPr lang="el-GR" sz="1600"/>
                    </a:p>
                  </a:txBody>
                  <a:tcPr/>
                </a:tc>
              </a:tr>
              <a:tr h="370840">
                <a:tc>
                  <a:txBody>
                    <a:bodyPr/>
                    <a:lstStyle/>
                    <a:p>
                      <a:r>
                        <a:rPr lang="en-US" sz="1600" dirty="0" smtClean="0"/>
                        <a:t>Uses randomness</a:t>
                      </a:r>
                      <a:r>
                        <a:rPr lang="en-US" sz="1600" baseline="0" dirty="0" smtClean="0"/>
                        <a:t> to avoid synchronization</a:t>
                      </a:r>
                      <a:endParaRPr lang="el-GR" sz="1600" dirty="0"/>
                    </a:p>
                  </a:txBody>
                  <a:tcPr/>
                </a:tc>
                <a:tc>
                  <a:txBody>
                    <a:bodyPr/>
                    <a:lstStyle/>
                    <a:p>
                      <a:pPr algn="ctr"/>
                      <a:r>
                        <a:rPr lang="el-GR" sz="1600" dirty="0" smtClean="0">
                          <a:sym typeface="Wingdings"/>
                        </a:rPr>
                        <a:t></a:t>
                      </a:r>
                      <a:endParaRPr lang="el-GR"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sym typeface="Wingdings"/>
                        </a:rPr>
                        <a:t></a:t>
                      </a:r>
                      <a:endParaRPr lang="el-GR" sz="1600" dirty="0" smtClean="0"/>
                    </a:p>
                    <a:p>
                      <a:pPr algn="ctr"/>
                      <a:endParaRPr lang="el-GR" sz="1600" dirty="0"/>
                    </a:p>
                  </a:txBody>
                  <a:tcPr/>
                </a:tc>
                <a:tc>
                  <a:txBody>
                    <a:bodyPr/>
                    <a:lstStyle/>
                    <a:p>
                      <a:pPr algn="ctr"/>
                      <a:endParaRPr lang="el-GR" sz="1600"/>
                    </a:p>
                  </a:txBody>
                  <a:tcPr/>
                </a:tc>
                <a:tc>
                  <a:txBody>
                    <a:bodyPr/>
                    <a:lstStyle/>
                    <a:p>
                      <a:pPr algn="ctr"/>
                      <a:endParaRPr lang="el-GR" sz="1600" dirty="0"/>
                    </a:p>
                  </a:txBody>
                  <a:tcPr/>
                </a:tc>
                <a:tc>
                  <a:txBody>
                    <a:bodyPr/>
                    <a:lstStyle/>
                    <a:p>
                      <a:pPr algn="ctr"/>
                      <a:endParaRPr lang="el-GR" sz="16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de Bar">
  <a:themeElements>
    <a:clrScheme name="">
      <a:dk1>
        <a:srgbClr val="000000"/>
      </a:dk1>
      <a:lt1>
        <a:srgbClr val="FFFFFF"/>
      </a:lt1>
      <a:dk2>
        <a:srgbClr val="000099"/>
      </a:dk2>
      <a:lt2>
        <a:srgbClr val="000099"/>
      </a:lt2>
      <a:accent1>
        <a:srgbClr val="FF6633"/>
      </a:accent1>
      <a:accent2>
        <a:srgbClr val="FF00FF"/>
      </a:accent2>
      <a:accent3>
        <a:srgbClr val="FFFFFF"/>
      </a:accent3>
      <a:accent4>
        <a:srgbClr val="000000"/>
      </a:accent4>
      <a:accent5>
        <a:srgbClr val="FFB8AD"/>
      </a:accent5>
      <a:accent6>
        <a:srgbClr val="E700E7"/>
      </a:accent6>
      <a:hlink>
        <a:srgbClr val="FF0000"/>
      </a:hlink>
      <a:folHlink>
        <a:srgbClr val="808080"/>
      </a:folHlink>
    </a:clrScheme>
    <a:fontScheme name="Side Bar">
      <a:majorFont>
        <a:latin typeface="Arial Greek"/>
        <a:ea typeface=""/>
        <a:cs typeface=""/>
      </a:majorFont>
      <a:minorFont>
        <a:latin typeface="Arial Gree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Greek" charset="-95"/>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Greek" charset="-95"/>
          </a:defRPr>
        </a:defPPr>
      </a:lstStyle>
    </a:lnDef>
  </a:objectDefaults>
  <a:extraClrSchemeLst>
    <a:extraClrScheme>
      <a:clrScheme name="Side Bar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Side Bar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Side Bar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Side Bar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ide Bar">
  <a:themeElements>
    <a:clrScheme name="">
      <a:dk1>
        <a:srgbClr val="000000"/>
      </a:dk1>
      <a:lt1>
        <a:srgbClr val="FFFFFF"/>
      </a:lt1>
      <a:dk2>
        <a:srgbClr val="000099"/>
      </a:dk2>
      <a:lt2>
        <a:srgbClr val="000099"/>
      </a:lt2>
      <a:accent1>
        <a:srgbClr val="FF6633"/>
      </a:accent1>
      <a:accent2>
        <a:srgbClr val="FF00FF"/>
      </a:accent2>
      <a:accent3>
        <a:srgbClr val="FFFFFF"/>
      </a:accent3>
      <a:accent4>
        <a:srgbClr val="000000"/>
      </a:accent4>
      <a:accent5>
        <a:srgbClr val="FFB8AD"/>
      </a:accent5>
      <a:accent6>
        <a:srgbClr val="E700E7"/>
      </a:accent6>
      <a:hlink>
        <a:srgbClr val="FF0000"/>
      </a:hlink>
      <a:folHlink>
        <a:srgbClr val="808080"/>
      </a:folHlink>
    </a:clrScheme>
    <a:fontScheme name="Side Bar">
      <a:majorFont>
        <a:latin typeface="Arial Greek"/>
        <a:ea typeface=""/>
        <a:cs typeface=""/>
      </a:majorFont>
      <a:minorFont>
        <a:latin typeface="Arial Gree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Greek" charset="-95"/>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Greek" charset="-95"/>
          </a:defRPr>
        </a:defPPr>
      </a:lstStyle>
    </a:lnDef>
  </a:objectDefaults>
  <a:extraClrSchemeLst>
    <a:extraClrScheme>
      <a:clrScheme name="Side Bar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Side Bar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Side Bar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Side Bar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1780</TotalTime>
  <Words>1561</Words>
  <Application>Microsoft Office PowerPoint</Application>
  <PresentationFormat>On-screen Show (4:3)</PresentationFormat>
  <Paragraphs>313</Paragraphs>
  <Slides>34</Slides>
  <Notes>0</Notes>
  <HiddenSlides>5</HiddenSlides>
  <MMClips>0</MMClips>
  <ScaleCrop>false</ScaleCrop>
  <HeadingPairs>
    <vt:vector size="6" baseType="variant">
      <vt:variant>
        <vt:lpstr>Theme</vt:lpstr>
      </vt:variant>
      <vt:variant>
        <vt:i4>5</vt:i4>
      </vt:variant>
      <vt:variant>
        <vt:lpstr>Embedded OLE Servers</vt:lpstr>
      </vt:variant>
      <vt:variant>
        <vt:i4>1</vt:i4>
      </vt:variant>
      <vt:variant>
        <vt:lpstr>Slide Titles</vt:lpstr>
      </vt:variant>
      <vt:variant>
        <vt:i4>34</vt:i4>
      </vt:variant>
    </vt:vector>
  </HeadingPairs>
  <TitlesOfParts>
    <vt:vector size="40" baseType="lpstr">
      <vt:lpstr>Office Theme</vt:lpstr>
      <vt:lpstr>Side Bar</vt:lpstr>
      <vt:lpstr>1_Side Bar</vt:lpstr>
      <vt:lpstr>1_Default Design</vt:lpstr>
      <vt:lpstr>2_Default Design</vt:lpstr>
      <vt:lpstr>Clip</vt:lpstr>
      <vt:lpstr>Tutorial for Mid-Term Exam 1</vt:lpstr>
      <vt:lpstr>Exercise 1</vt:lpstr>
      <vt:lpstr>Exercise 1</vt:lpstr>
      <vt:lpstr>Exercise 1</vt:lpstr>
      <vt:lpstr>Exercise 2</vt:lpstr>
      <vt:lpstr>Exercise 2</vt:lpstr>
      <vt:lpstr>Exercise 2</vt:lpstr>
      <vt:lpstr>Exercise 3</vt:lpstr>
      <vt:lpstr>Exercise 3</vt:lpstr>
      <vt:lpstr>Exercise 4</vt:lpstr>
      <vt:lpstr>Exercise 4</vt:lpstr>
      <vt:lpstr>Πολυπλεξία FDM και TDM </vt:lpstr>
      <vt:lpstr>Στατιστική πολυπλεξία (statistical multiplexing)</vt:lpstr>
      <vt:lpstr>Μεταγωγή Πακέτων: Στατιστική Πολυπλεξία</vt:lpstr>
      <vt:lpstr>Exercise 5</vt:lpstr>
      <vt:lpstr>Exercise 5</vt:lpstr>
      <vt:lpstr>Exercise 6</vt:lpstr>
      <vt:lpstr>Exercise 6</vt:lpstr>
      <vt:lpstr>Exercise 6</vt:lpstr>
      <vt:lpstr>Exercise 7</vt:lpstr>
      <vt:lpstr>Exercise 7</vt:lpstr>
      <vt:lpstr>Exercise 8</vt:lpstr>
      <vt:lpstr>Exercise 8</vt:lpstr>
      <vt:lpstr>ARP: Address Resolution Protocol [RFC 826]</vt:lpstr>
      <vt:lpstr>ARP protocol: Same LAN (network)</vt:lpstr>
      <vt:lpstr>Exercise 9</vt:lpstr>
      <vt:lpstr>Exercise 9</vt:lpstr>
      <vt:lpstr>EXERCISE 10</vt:lpstr>
      <vt:lpstr>Exercise 10</vt:lpstr>
      <vt:lpstr>Exercise 10</vt:lpstr>
      <vt:lpstr>Exercise 10</vt:lpstr>
      <vt:lpstr>EXERCISE 11</vt:lpstr>
      <vt:lpstr>Exercise 11</vt:lpstr>
      <vt:lpstr>Exercise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dc:creator>
  <cp:lastModifiedBy>Plakia</cp:lastModifiedBy>
  <cp:revision>102</cp:revision>
  <dcterms:created xsi:type="dcterms:W3CDTF">2012-11-10T11:55:50Z</dcterms:created>
  <dcterms:modified xsi:type="dcterms:W3CDTF">2012-12-06T16:55:59Z</dcterms:modified>
</cp:coreProperties>
</file>